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webm" ContentType="video/webm"/>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66" r:id="rId3"/>
    <p:sldId id="267" r:id="rId4"/>
    <p:sldId id="261" r:id="rId5"/>
    <p:sldId id="264" r:id="rId6"/>
    <p:sldId id="269" r:id="rId7"/>
    <p:sldId id="260" r:id="rId8"/>
    <p:sldId id="263" r:id="rId9"/>
    <p:sldId id="270" r:id="rId10"/>
    <p:sldId id="265" r:id="rId11"/>
    <p:sldId id="271" r:id="rId12"/>
  </p:sldIdLst>
  <p:sldSz cx="14630400" cy="10972800"/>
  <p:notesSz cx="10972800" cy="14630400"/>
  <p:embeddedFontLst>
    <p:embeddedFont>
      <p:font typeface="Barlow Bold" panose="020B0604020202020204" charset="0"/>
      <p:bold r:id="rId14"/>
    </p:embeddedFont>
    <p:embeddedFont>
      <p:font typeface="Montserrat" pitchFamily="2" charset="0"/>
      <p:regular r:id="rId15"/>
      <p:bold r:id="rId16"/>
      <p:italic r:id="rId17"/>
      <p:boldItalic r:id="rId18"/>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EFF5"/>
    <a:srgbClr val="222222"/>
    <a:srgbClr val="282C32"/>
    <a:srgbClr val="9998FF"/>
    <a:srgbClr val="3E3951"/>
    <a:srgbClr val="FFE4FF"/>
    <a:srgbClr val="F9C3B4"/>
    <a:srgbClr val="7881C6"/>
    <a:srgbClr val="9F4447"/>
    <a:srgbClr val="CAA1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10"/>
  </p:normalViewPr>
  <p:slideViewPr>
    <p:cSldViewPr snapToGrid="0" snapToObjects="1">
      <p:cViewPr varScale="1">
        <p:scale>
          <a:sx n="54" d="100"/>
          <a:sy n="54" d="100"/>
        </p:scale>
        <p:origin x="1397"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webm>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0720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282C32"/>
          </a:solidFill>
          <a:ln/>
        </p:spPr>
      </p:sp>
      <p:sp>
        <p:nvSpPr>
          <p:cNvPr id="3" name="Shape 1"/>
          <p:cNvSpPr/>
          <p:nvPr/>
        </p:nvSpPr>
        <p:spPr>
          <a:xfrm>
            <a:off x="0" y="0"/>
            <a:ext cx="14630400" cy="109728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282C32"/>
          </a:solidFill>
          <a:ln/>
        </p:spPr>
      </p:sp>
      <p:sp>
        <p:nvSpPr>
          <p:cNvPr id="3" name="Shape 1"/>
          <p:cNvSpPr/>
          <p:nvPr/>
        </p:nvSpPr>
        <p:spPr>
          <a:xfrm>
            <a:off x="0" y="0"/>
            <a:ext cx="14630400" cy="109728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282C32"/>
          </a:solidFill>
          <a:ln/>
        </p:spPr>
      </p:sp>
      <p:sp>
        <p:nvSpPr>
          <p:cNvPr id="3" name="Shape 1"/>
          <p:cNvSpPr/>
          <p:nvPr/>
        </p:nvSpPr>
        <p:spPr>
          <a:xfrm>
            <a:off x="0" y="0"/>
            <a:ext cx="14630400" cy="109728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282C32"/>
          </a:solidFill>
          <a:ln/>
        </p:spPr>
      </p:sp>
      <p:sp>
        <p:nvSpPr>
          <p:cNvPr id="3" name="Shape 1"/>
          <p:cNvSpPr/>
          <p:nvPr/>
        </p:nvSpPr>
        <p:spPr>
          <a:xfrm>
            <a:off x="0" y="0"/>
            <a:ext cx="14630400" cy="109728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282C32"/>
          </a:solidFill>
          <a:ln/>
        </p:spPr>
      </p:sp>
      <p:sp>
        <p:nvSpPr>
          <p:cNvPr id="3" name="Shape 1"/>
          <p:cNvSpPr/>
          <p:nvPr/>
        </p:nvSpPr>
        <p:spPr>
          <a:xfrm>
            <a:off x="0" y="0"/>
            <a:ext cx="14630400" cy="109728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282C32"/>
          </a:solidFill>
          <a:ln/>
        </p:spPr>
      </p:sp>
      <p:sp>
        <p:nvSpPr>
          <p:cNvPr id="3" name="Shape 1"/>
          <p:cNvSpPr/>
          <p:nvPr/>
        </p:nvSpPr>
        <p:spPr>
          <a:xfrm>
            <a:off x="0" y="0"/>
            <a:ext cx="14630400" cy="109728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282C32"/>
          </a:solidFill>
          <a:ln/>
        </p:spPr>
      </p:sp>
      <p:sp>
        <p:nvSpPr>
          <p:cNvPr id="3" name="Shape 1"/>
          <p:cNvSpPr/>
          <p:nvPr/>
        </p:nvSpPr>
        <p:spPr>
          <a:xfrm>
            <a:off x="0" y="0"/>
            <a:ext cx="14630400" cy="109728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282C32"/>
          </a:solidFill>
          <a:ln/>
        </p:spPr>
      </p:sp>
      <p:sp>
        <p:nvSpPr>
          <p:cNvPr id="3" name="Shape 1"/>
          <p:cNvSpPr/>
          <p:nvPr/>
        </p:nvSpPr>
        <p:spPr>
          <a:xfrm>
            <a:off x="0" y="0"/>
            <a:ext cx="14630400" cy="10972800"/>
          </a:xfrm>
          <a:prstGeom prst="rect">
            <a:avLst/>
          </a:prstGeom>
          <a:solidFill>
            <a:srgbClr val="282C32"/>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ebm"/><Relationship Id="rId1" Type="http://schemas.microsoft.com/office/2007/relationships/media" Target="../media/media1.webm"/><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10972800"/>
          </a:xfrm>
          <a:prstGeom prst="rect">
            <a:avLst/>
          </a:prstGeom>
        </p:spPr>
      </p:pic>
      <p:sp>
        <p:nvSpPr>
          <p:cNvPr id="3" name="Text 0"/>
          <p:cNvSpPr/>
          <p:nvPr/>
        </p:nvSpPr>
        <p:spPr>
          <a:xfrm>
            <a:off x="758309" y="1315998"/>
            <a:ext cx="7627382" cy="2138124"/>
          </a:xfrm>
          <a:prstGeom prst="rect">
            <a:avLst/>
          </a:prstGeom>
          <a:noFill/>
          <a:ln/>
        </p:spPr>
        <p:txBody>
          <a:bodyPr wrap="square" lIns="0" tIns="0" rIns="0" bIns="0" rtlCol="0" anchor="t"/>
          <a:lstStyle/>
          <a:p>
            <a:pPr marL="0" indent="0" algn="ctr">
              <a:lnSpc>
                <a:spcPts val="5600"/>
              </a:lnSpc>
              <a:buNone/>
            </a:pPr>
            <a:r>
              <a:rPr lang="en-US" sz="4450" b="1" dirty="0">
                <a:solidFill>
                  <a:srgbClr val="9998FF"/>
                </a:solidFill>
                <a:latin typeface="Barlow Bold" pitchFamily="34" charset="0"/>
                <a:ea typeface="Barlow Bold" pitchFamily="34" charset="-122"/>
                <a:cs typeface="Barlow Bold" pitchFamily="34" charset="-120"/>
              </a:rPr>
              <a:t>VocalSwitch - Révolutionner l'Apprentissage par la Transcription Intelligente</a:t>
            </a:r>
            <a:endParaRPr lang="en-US" sz="4450" dirty="0"/>
          </a:p>
        </p:txBody>
      </p:sp>
      <p:sp>
        <p:nvSpPr>
          <p:cNvPr id="4" name="Text 1"/>
          <p:cNvSpPr/>
          <p:nvPr/>
        </p:nvSpPr>
        <p:spPr>
          <a:xfrm>
            <a:off x="758309" y="3779044"/>
            <a:ext cx="7627382" cy="3033712"/>
          </a:xfrm>
          <a:prstGeom prst="rect">
            <a:avLst/>
          </a:prstGeom>
          <a:noFill/>
          <a:ln/>
        </p:spPr>
        <p:txBody>
          <a:bodyPr wrap="square" lIns="0" tIns="0" rIns="0" bIns="0" rtlCol="0" anchor="t"/>
          <a:lstStyle/>
          <a:p>
            <a:pPr marL="0" indent="0" algn="just">
              <a:lnSpc>
                <a:spcPts val="3400"/>
              </a:lnSpc>
              <a:buNone/>
            </a:pPr>
            <a:r>
              <a:rPr lang="en-US" sz="2100" dirty="0">
                <a:solidFill>
                  <a:srgbClr val="EEEFF5"/>
                </a:solidFill>
                <a:latin typeface="Montserrat" pitchFamily="34" charset="0"/>
                <a:ea typeface="Montserrat" pitchFamily="34" charset="-122"/>
                <a:cs typeface="Montserrat" pitchFamily="34" charset="-120"/>
              </a:rPr>
              <a:t>Dans un monde où l’accès à l’éducation est essentiel, de nombreux étudiants font face à des défis qui compromettent leur apprentissage. Certains sont contraints de s’absenter pour des raisons de santé ou personnelles, d'autres ont des difficultés auditives ou des perturbations qui les empêchent de suivre efficacement les cours.</a:t>
            </a:r>
            <a:endParaRPr lang="en-US" sz="2100" dirty="0"/>
          </a:p>
        </p:txBody>
      </p:sp>
      <p:sp>
        <p:nvSpPr>
          <p:cNvPr id="5" name="Text 2"/>
          <p:cNvSpPr/>
          <p:nvPr/>
        </p:nvSpPr>
        <p:spPr>
          <a:xfrm>
            <a:off x="758309" y="7056477"/>
            <a:ext cx="7627382" cy="3033712"/>
          </a:xfrm>
          <a:prstGeom prst="rect">
            <a:avLst/>
          </a:prstGeom>
          <a:noFill/>
          <a:ln/>
        </p:spPr>
        <p:txBody>
          <a:bodyPr wrap="square" lIns="0" tIns="0" rIns="0" bIns="0" rtlCol="0" anchor="t"/>
          <a:lstStyle/>
          <a:p>
            <a:pPr marL="0" indent="0" algn="just">
              <a:lnSpc>
                <a:spcPts val="3400"/>
              </a:lnSpc>
              <a:buNone/>
            </a:pPr>
            <a:r>
              <a:rPr lang="en-US" sz="2100" dirty="0">
                <a:solidFill>
                  <a:srgbClr val="EEEFF5"/>
                </a:solidFill>
                <a:latin typeface="Montserrat" pitchFamily="34" charset="0"/>
                <a:ea typeface="Montserrat" pitchFamily="34" charset="-122"/>
                <a:cs typeface="Montserrat" pitchFamily="34" charset="-120"/>
              </a:rPr>
              <a:t>C’est dans ce contexte que la team " </a:t>
            </a:r>
            <a:r>
              <a:rPr lang="en-US" sz="2100" b="1" i="1" dirty="0">
                <a:solidFill>
                  <a:srgbClr val="EEEFF5"/>
                </a:solidFill>
                <a:latin typeface="Montserrat" pitchFamily="34" charset="0"/>
                <a:ea typeface="Montserrat" pitchFamily="34" charset="-122"/>
                <a:cs typeface="Montserrat" pitchFamily="34" charset="-120"/>
              </a:rPr>
              <a:t>InovTeam</a:t>
            </a:r>
            <a:r>
              <a:rPr lang="en-US" sz="2100" dirty="0">
                <a:solidFill>
                  <a:srgbClr val="EEEFF5"/>
                </a:solidFill>
                <a:latin typeface="Montserrat" pitchFamily="34" charset="0"/>
                <a:ea typeface="Montserrat" pitchFamily="34" charset="-122"/>
                <a:cs typeface="Montserrat" pitchFamily="34" charset="-120"/>
              </a:rPr>
              <a:t> " vous propose " </a:t>
            </a:r>
            <a:r>
              <a:rPr lang="en-US" sz="2100" b="1" i="1" dirty="0">
                <a:solidFill>
                  <a:srgbClr val="EEEFF5"/>
                </a:solidFill>
                <a:latin typeface="Montserrat" pitchFamily="34" charset="0"/>
                <a:ea typeface="Montserrat" pitchFamily="34" charset="-122"/>
                <a:cs typeface="Montserrat" pitchFamily="34" charset="-120"/>
              </a:rPr>
              <a:t>VocalSwitch "</a:t>
            </a:r>
            <a:r>
              <a:rPr lang="en-US" sz="2100" dirty="0">
                <a:solidFill>
                  <a:srgbClr val="EEEFF5"/>
                </a:solidFill>
                <a:latin typeface="Montserrat" pitchFamily="34" charset="0"/>
                <a:ea typeface="Montserrat" pitchFamily="34" charset="-122"/>
                <a:cs typeface="Montserrat" pitchFamily="34" charset="-120"/>
              </a:rPr>
              <a:t>  : une solution innovante qui permet la transcription automatique des cours en temps réel, tout en mettant à disposition des fonctionnalités avancées de gestion et de partage des fichiers. Il offre également un système de stockage permettant</a:t>
            </a:r>
          </a:p>
          <a:p>
            <a:pPr marL="0" indent="0">
              <a:lnSpc>
                <a:spcPts val="3400"/>
              </a:lnSpc>
              <a:buNone/>
            </a:pPr>
            <a:r>
              <a:rPr lang="en-US" sz="2100" dirty="0">
                <a:solidFill>
                  <a:srgbClr val="EEEFF5"/>
                </a:solidFill>
                <a:latin typeface="Montserrat" pitchFamily="34" charset="0"/>
                <a:ea typeface="Montserrat" pitchFamily="34" charset="-122"/>
                <a:cs typeface="Montserrat" pitchFamily="34" charset="-120"/>
              </a:rPr>
              <a:t> d’organiser les documents par EC,</a:t>
            </a: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102EE69-0B88-D145-D8D5-E3213B527FAB}"/>
              </a:ext>
            </a:extLst>
          </p:cNvPr>
          <p:cNvSpPr/>
          <p:nvPr/>
        </p:nvSpPr>
        <p:spPr>
          <a:xfrm>
            <a:off x="12787313" y="10358438"/>
            <a:ext cx="1843087" cy="614362"/>
          </a:xfrm>
          <a:prstGeom prst="rect">
            <a:avLst/>
          </a:prstGeom>
          <a:solidFill>
            <a:srgbClr val="282C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presentation">
            <a:hlinkClick r:id="" action="ppaction://media"/>
            <a:extLst>
              <a:ext uri="{FF2B5EF4-FFF2-40B4-BE49-F238E27FC236}">
                <a16:creationId xmlns:a16="http://schemas.microsoft.com/office/drawing/2014/main" id="{8D7CD65F-C06D-CE4B-4BB7-A7CF3F26219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2744" y="1214439"/>
            <a:ext cx="14557656" cy="9272586"/>
          </a:xfrm>
          <a:prstGeom prst="rect">
            <a:avLst/>
          </a:prstGeom>
          <a:ln>
            <a:noFill/>
          </a:ln>
          <a:effectLst>
            <a:outerShdw blurRad="190500" algn="tl" rotWithShape="0">
              <a:srgbClr val="000000">
                <a:alpha val="70000"/>
              </a:srgbClr>
            </a:outerShdw>
          </a:effectLst>
        </p:spPr>
      </p:pic>
      <p:sp>
        <p:nvSpPr>
          <p:cNvPr id="4" name="ZoneTexte 3">
            <a:extLst>
              <a:ext uri="{FF2B5EF4-FFF2-40B4-BE49-F238E27FC236}">
                <a16:creationId xmlns:a16="http://schemas.microsoft.com/office/drawing/2014/main" id="{05D3F527-4930-2EA4-8D70-9856488EB97B}"/>
              </a:ext>
            </a:extLst>
          </p:cNvPr>
          <p:cNvSpPr txBox="1"/>
          <p:nvPr/>
        </p:nvSpPr>
        <p:spPr>
          <a:xfrm>
            <a:off x="4857750" y="444998"/>
            <a:ext cx="5114925" cy="769441"/>
          </a:xfrm>
          <a:prstGeom prst="rect">
            <a:avLst/>
          </a:prstGeom>
          <a:noFill/>
        </p:spPr>
        <p:txBody>
          <a:bodyPr wrap="square" rtlCol="0">
            <a:spAutoFit/>
          </a:bodyPr>
          <a:lstStyle/>
          <a:p>
            <a:r>
              <a:rPr lang="fr-FR" sz="4400" dirty="0">
                <a:solidFill>
                  <a:srgbClr val="EEEFF5"/>
                </a:solidFill>
                <a:latin typeface="Montserrat" pitchFamily="2" charset="0"/>
              </a:rPr>
              <a:t>Gestion des PDF</a:t>
            </a:r>
          </a:p>
        </p:txBody>
      </p:sp>
    </p:spTree>
    <p:extLst>
      <p:ext uri="{BB962C8B-B14F-4D97-AF65-F5344CB8AC3E}">
        <p14:creationId xmlns:p14="http://schemas.microsoft.com/office/powerpoint/2010/main" val="3507602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3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AA0CFAE-4C21-3191-C7E1-226D198A68C9}"/>
              </a:ext>
            </a:extLst>
          </p:cNvPr>
          <p:cNvSpPr/>
          <p:nvPr/>
        </p:nvSpPr>
        <p:spPr>
          <a:xfrm>
            <a:off x="12787313" y="10358438"/>
            <a:ext cx="1843087" cy="614362"/>
          </a:xfrm>
          <a:prstGeom prst="rect">
            <a:avLst/>
          </a:prstGeom>
          <a:solidFill>
            <a:srgbClr val="282C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présentation_2">
            <a:hlinkClick r:id="" action="ppaction://media"/>
            <a:extLst>
              <a:ext uri="{FF2B5EF4-FFF2-40B4-BE49-F238E27FC236}">
                <a16:creationId xmlns:a16="http://schemas.microsoft.com/office/drawing/2014/main" id="{EF531059-384E-6ED6-0C12-469CE7A76E1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558559"/>
            <a:ext cx="14630399" cy="8529637"/>
          </a:xfrm>
          <a:prstGeom prst="rect">
            <a:avLst/>
          </a:prstGeom>
        </p:spPr>
      </p:pic>
      <p:sp>
        <p:nvSpPr>
          <p:cNvPr id="5" name="ZoneTexte 4">
            <a:extLst>
              <a:ext uri="{FF2B5EF4-FFF2-40B4-BE49-F238E27FC236}">
                <a16:creationId xmlns:a16="http://schemas.microsoft.com/office/drawing/2014/main" id="{8F5E0F24-0251-63A0-5B1D-2FDCF80EECE0}"/>
              </a:ext>
            </a:extLst>
          </p:cNvPr>
          <p:cNvSpPr txBox="1"/>
          <p:nvPr/>
        </p:nvSpPr>
        <p:spPr>
          <a:xfrm>
            <a:off x="4800599" y="345013"/>
            <a:ext cx="5529263" cy="923330"/>
          </a:xfrm>
          <a:prstGeom prst="rect">
            <a:avLst/>
          </a:prstGeom>
          <a:noFill/>
        </p:spPr>
        <p:txBody>
          <a:bodyPr wrap="square" rtlCol="0">
            <a:spAutoFit/>
          </a:bodyPr>
          <a:lstStyle/>
          <a:p>
            <a:r>
              <a:rPr lang="fr-FR" sz="5400" dirty="0">
                <a:solidFill>
                  <a:srgbClr val="EEEFF5"/>
                </a:solidFill>
                <a:latin typeface="Montserrat" pitchFamily="2" charset="0"/>
              </a:rPr>
              <a:t>Transcription</a:t>
            </a:r>
          </a:p>
        </p:txBody>
      </p:sp>
      <p:sp>
        <p:nvSpPr>
          <p:cNvPr id="6" name="Rectangle 5">
            <a:extLst>
              <a:ext uri="{FF2B5EF4-FFF2-40B4-BE49-F238E27FC236}">
                <a16:creationId xmlns:a16="http://schemas.microsoft.com/office/drawing/2014/main" id="{4660781B-81B2-5CFA-7BC2-8B0001F4E34C}"/>
              </a:ext>
            </a:extLst>
          </p:cNvPr>
          <p:cNvSpPr/>
          <p:nvPr/>
        </p:nvSpPr>
        <p:spPr>
          <a:xfrm>
            <a:off x="12787312" y="10358438"/>
            <a:ext cx="1843087" cy="614362"/>
          </a:xfrm>
          <a:prstGeom prst="rect">
            <a:avLst/>
          </a:prstGeom>
          <a:solidFill>
            <a:srgbClr val="282C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349469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74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55558"/>
          </a:xfrm>
          <a:prstGeom prst="rect">
            <a:avLst/>
          </a:prstGeom>
        </p:spPr>
      </p:pic>
      <p:sp>
        <p:nvSpPr>
          <p:cNvPr id="3" name="Text 0"/>
          <p:cNvSpPr/>
          <p:nvPr/>
        </p:nvSpPr>
        <p:spPr>
          <a:xfrm>
            <a:off x="2371130" y="3282434"/>
            <a:ext cx="9888141" cy="672465"/>
          </a:xfrm>
          <a:prstGeom prst="rect">
            <a:avLst/>
          </a:prstGeom>
          <a:noFill/>
          <a:ln/>
        </p:spPr>
        <p:txBody>
          <a:bodyPr wrap="none" lIns="0" tIns="0" rIns="0" bIns="0" rtlCol="0" anchor="t"/>
          <a:lstStyle/>
          <a:p>
            <a:pPr marL="0" indent="0" algn="ctr">
              <a:lnSpc>
                <a:spcPts val="5250"/>
              </a:lnSpc>
              <a:buNone/>
            </a:pPr>
            <a:r>
              <a:rPr lang="en-US" sz="4200" b="1" dirty="0">
                <a:solidFill>
                  <a:srgbClr val="9998FF"/>
                </a:solidFill>
                <a:latin typeface="Barlow Bold" pitchFamily="34" charset="0"/>
                <a:ea typeface="Barlow Bold" pitchFamily="34" charset="-122"/>
                <a:cs typeface="Barlow Bold" pitchFamily="34" charset="-120"/>
              </a:rPr>
              <a:t>Problématiques dans le Système Éducatif</a:t>
            </a:r>
            <a:endParaRPr lang="en-US" sz="4200" dirty="0"/>
          </a:p>
        </p:txBody>
      </p:sp>
      <p:sp>
        <p:nvSpPr>
          <p:cNvPr id="4" name="Shape 1"/>
          <p:cNvSpPr/>
          <p:nvPr/>
        </p:nvSpPr>
        <p:spPr>
          <a:xfrm>
            <a:off x="715566" y="4491395"/>
            <a:ext cx="459938" cy="459938"/>
          </a:xfrm>
          <a:prstGeom prst="roundRect">
            <a:avLst>
              <a:gd name="adj" fmla="val 40007"/>
            </a:avLst>
          </a:prstGeom>
          <a:solidFill>
            <a:srgbClr val="282C32"/>
          </a:solidFill>
          <a:ln/>
          <a:effectLst>
            <a:outerShdw blurRad="50800" dist="25400" dir="13500000" algn="bl" rotWithShape="0">
              <a:srgbClr val="FFFFFF">
                <a:alpha val="10000"/>
              </a:srgbClr>
            </a:outerShdw>
          </a:effectLst>
        </p:spPr>
      </p:sp>
      <p:sp>
        <p:nvSpPr>
          <p:cNvPr id="5" name="Text 2"/>
          <p:cNvSpPr/>
          <p:nvPr/>
        </p:nvSpPr>
        <p:spPr>
          <a:xfrm>
            <a:off x="888325" y="4559975"/>
            <a:ext cx="114300" cy="322778"/>
          </a:xfrm>
          <a:prstGeom prst="rect">
            <a:avLst/>
          </a:prstGeom>
          <a:noFill/>
          <a:ln/>
        </p:spPr>
        <p:txBody>
          <a:bodyPr wrap="none" lIns="0" tIns="0" rIns="0" bIns="0" rtlCol="0" anchor="t"/>
          <a:lstStyle/>
          <a:p>
            <a:pPr marL="0" indent="0" algn="ctr">
              <a:lnSpc>
                <a:spcPts val="2500"/>
              </a:lnSpc>
              <a:buNone/>
            </a:pPr>
            <a:r>
              <a:rPr lang="en-US" sz="2500" b="1" dirty="0">
                <a:solidFill>
                  <a:srgbClr val="EEEFF5"/>
                </a:solidFill>
                <a:latin typeface="Barlow Bold" pitchFamily="34" charset="0"/>
                <a:ea typeface="Barlow Bold" pitchFamily="34" charset="-122"/>
                <a:cs typeface="Barlow Bold" pitchFamily="34" charset="-120"/>
              </a:rPr>
              <a:t>1</a:t>
            </a:r>
            <a:endParaRPr lang="en-US" sz="2500" dirty="0"/>
          </a:p>
        </p:txBody>
      </p:sp>
      <p:sp>
        <p:nvSpPr>
          <p:cNvPr id="6" name="Text 3"/>
          <p:cNvSpPr/>
          <p:nvPr/>
        </p:nvSpPr>
        <p:spPr>
          <a:xfrm>
            <a:off x="1379934" y="4491395"/>
            <a:ext cx="4549616" cy="336113"/>
          </a:xfrm>
          <a:prstGeom prst="rect">
            <a:avLst/>
          </a:prstGeom>
          <a:noFill/>
          <a:ln/>
        </p:spPr>
        <p:txBody>
          <a:bodyPr wrap="none" lIns="0" tIns="0" rIns="0" bIns="0" rtlCol="0" anchor="t"/>
          <a:lstStyle/>
          <a:p>
            <a:pPr marL="0" indent="0">
              <a:lnSpc>
                <a:spcPts val="2600"/>
              </a:lnSpc>
              <a:buNone/>
            </a:pPr>
            <a:r>
              <a:rPr lang="en-US" sz="2100" b="1" dirty="0">
                <a:solidFill>
                  <a:srgbClr val="EEEFF5"/>
                </a:solidFill>
                <a:latin typeface="Barlow Bold" pitchFamily="34" charset="0"/>
                <a:ea typeface="Barlow Bold" pitchFamily="34" charset="-122"/>
                <a:cs typeface="Barlow Bold" pitchFamily="34" charset="-120"/>
              </a:rPr>
              <a:t>Absence et Manque d’Accès aux Cours</a:t>
            </a:r>
            <a:endParaRPr lang="en-US" sz="2100" dirty="0"/>
          </a:p>
        </p:txBody>
      </p:sp>
      <p:sp>
        <p:nvSpPr>
          <p:cNvPr id="7" name="Text 4"/>
          <p:cNvSpPr/>
          <p:nvPr/>
        </p:nvSpPr>
        <p:spPr>
          <a:xfrm>
            <a:off x="1379934" y="4950143"/>
            <a:ext cx="12534900" cy="654129"/>
          </a:xfrm>
          <a:prstGeom prst="rect">
            <a:avLst/>
          </a:prstGeom>
          <a:noFill/>
          <a:ln/>
        </p:spPr>
        <p:txBody>
          <a:bodyPr wrap="square" lIns="0" tIns="0" rIns="0" bIns="0" rtlCol="0" anchor="t"/>
          <a:lstStyle/>
          <a:p>
            <a:pPr marL="0" indent="0">
              <a:lnSpc>
                <a:spcPts val="2550"/>
              </a:lnSpc>
              <a:buNone/>
            </a:pPr>
            <a:r>
              <a:rPr lang="en-US" sz="1600" dirty="0">
                <a:solidFill>
                  <a:srgbClr val="EEEFF5"/>
                </a:solidFill>
                <a:latin typeface="Montserrat" pitchFamily="34" charset="0"/>
                <a:ea typeface="Montserrat" pitchFamily="34" charset="-122"/>
                <a:cs typeface="Montserrat" pitchFamily="34" charset="-120"/>
              </a:rPr>
              <a:t>L’absentéisme constitue un frein majeur à l’apprentissage. VocalSwitch permet aux étudiants absents d'accéder aux transcriptions détaillées des cours, réduisant ainsi leur retard et améliorant leur compréhension des sujets traités.</a:t>
            </a:r>
            <a:endParaRPr lang="en-US" sz="1600" dirty="0"/>
          </a:p>
        </p:txBody>
      </p:sp>
      <p:sp>
        <p:nvSpPr>
          <p:cNvPr id="8" name="Shape 5"/>
          <p:cNvSpPr/>
          <p:nvPr/>
        </p:nvSpPr>
        <p:spPr>
          <a:xfrm>
            <a:off x="715566" y="6038612"/>
            <a:ext cx="459938" cy="459938"/>
          </a:xfrm>
          <a:prstGeom prst="roundRect">
            <a:avLst>
              <a:gd name="adj" fmla="val 40007"/>
            </a:avLst>
          </a:prstGeom>
          <a:solidFill>
            <a:srgbClr val="282C32"/>
          </a:solidFill>
          <a:ln/>
          <a:effectLst>
            <a:outerShdw blurRad="50800" dist="25400" dir="13500000" algn="bl" rotWithShape="0">
              <a:srgbClr val="FFFFFF">
                <a:alpha val="10000"/>
              </a:srgbClr>
            </a:outerShdw>
          </a:effectLst>
        </p:spPr>
      </p:sp>
      <p:sp>
        <p:nvSpPr>
          <p:cNvPr id="9" name="Text 6"/>
          <p:cNvSpPr/>
          <p:nvPr/>
        </p:nvSpPr>
        <p:spPr>
          <a:xfrm>
            <a:off x="855107" y="6107192"/>
            <a:ext cx="180856" cy="322778"/>
          </a:xfrm>
          <a:prstGeom prst="rect">
            <a:avLst/>
          </a:prstGeom>
          <a:noFill/>
          <a:ln/>
        </p:spPr>
        <p:txBody>
          <a:bodyPr wrap="none" lIns="0" tIns="0" rIns="0" bIns="0" rtlCol="0" anchor="t"/>
          <a:lstStyle/>
          <a:p>
            <a:pPr marL="0" indent="0" algn="ctr">
              <a:lnSpc>
                <a:spcPts val="2500"/>
              </a:lnSpc>
              <a:buNone/>
            </a:pPr>
            <a:r>
              <a:rPr lang="en-US" sz="2500" b="1" dirty="0">
                <a:solidFill>
                  <a:srgbClr val="EEEFF5"/>
                </a:solidFill>
                <a:latin typeface="Barlow Bold" pitchFamily="34" charset="0"/>
                <a:ea typeface="Barlow Bold" pitchFamily="34" charset="-122"/>
                <a:cs typeface="Barlow Bold" pitchFamily="34" charset="-120"/>
              </a:rPr>
              <a:t>2</a:t>
            </a:r>
            <a:endParaRPr lang="en-US" sz="2500" dirty="0"/>
          </a:p>
        </p:txBody>
      </p:sp>
      <p:sp>
        <p:nvSpPr>
          <p:cNvPr id="10" name="Text 7"/>
          <p:cNvSpPr/>
          <p:nvPr/>
        </p:nvSpPr>
        <p:spPr>
          <a:xfrm>
            <a:off x="1379934" y="6038612"/>
            <a:ext cx="5493306" cy="336113"/>
          </a:xfrm>
          <a:prstGeom prst="rect">
            <a:avLst/>
          </a:prstGeom>
          <a:noFill/>
          <a:ln/>
        </p:spPr>
        <p:txBody>
          <a:bodyPr wrap="none" lIns="0" tIns="0" rIns="0" bIns="0" rtlCol="0" anchor="t"/>
          <a:lstStyle/>
          <a:p>
            <a:pPr marL="0" indent="0">
              <a:lnSpc>
                <a:spcPts val="2600"/>
              </a:lnSpc>
              <a:buNone/>
            </a:pPr>
            <a:r>
              <a:rPr lang="en-US" sz="2100" b="1" dirty="0">
                <a:solidFill>
                  <a:srgbClr val="EEEFF5"/>
                </a:solidFill>
                <a:latin typeface="Barlow Bold" pitchFamily="34" charset="0"/>
                <a:ea typeface="Barlow Bold" pitchFamily="34" charset="-122"/>
                <a:cs typeface="Barlow Bold" pitchFamily="34" charset="-120"/>
              </a:rPr>
              <a:t>Difficulté d’Écoute</a:t>
            </a:r>
            <a:r>
              <a:rPr lang="en-US" sz="2000" b="1" dirty="0">
                <a:solidFill>
                  <a:srgbClr val="EEEFF5"/>
                </a:solidFill>
                <a:latin typeface="Barlow Bold" pitchFamily="34" charset="0"/>
                <a:ea typeface="Barlow Bold" pitchFamily="34" charset="-122"/>
                <a:cs typeface="Barlow Bold" pitchFamily="34" charset="-120"/>
              </a:rPr>
              <a:t>, de Concentration</a:t>
            </a:r>
            <a:r>
              <a:rPr lang="en-US" sz="2100" b="1" dirty="0">
                <a:solidFill>
                  <a:srgbClr val="EEEFF5"/>
                </a:solidFill>
                <a:latin typeface="Barlow Bold" pitchFamily="34" charset="0"/>
                <a:ea typeface="Barlow Bold" pitchFamily="34" charset="-122"/>
                <a:cs typeface="Barlow Bold" pitchFamily="34" charset="-120"/>
              </a:rPr>
              <a:t> et de Suivi des Professeurs</a:t>
            </a:r>
            <a:endParaRPr lang="en-US" sz="2100" dirty="0"/>
          </a:p>
        </p:txBody>
      </p:sp>
      <p:sp>
        <p:nvSpPr>
          <p:cNvPr id="11" name="Text 8"/>
          <p:cNvSpPr/>
          <p:nvPr/>
        </p:nvSpPr>
        <p:spPr>
          <a:xfrm>
            <a:off x="1379934" y="6497360"/>
            <a:ext cx="12534900" cy="654129"/>
          </a:xfrm>
          <a:prstGeom prst="rect">
            <a:avLst/>
          </a:prstGeom>
          <a:noFill/>
          <a:ln/>
        </p:spPr>
        <p:txBody>
          <a:bodyPr wrap="square" lIns="0" tIns="0" rIns="0" bIns="0" rtlCol="0" anchor="t"/>
          <a:lstStyle/>
          <a:p>
            <a:pPr marL="0" indent="0">
              <a:lnSpc>
                <a:spcPts val="2550"/>
              </a:lnSpc>
              <a:buNone/>
            </a:pPr>
            <a:r>
              <a:rPr lang="en-US" sz="1600" dirty="0">
                <a:solidFill>
                  <a:srgbClr val="EEEFF5"/>
                </a:solidFill>
                <a:latin typeface="Montserrat" pitchFamily="34" charset="0"/>
                <a:ea typeface="Montserrat" pitchFamily="34" charset="-122"/>
                <a:cs typeface="Montserrat" pitchFamily="34" charset="-120"/>
              </a:rPr>
              <a:t>Certains étudiants souffrent de troubles auditifs ou ont du mal à suivre un professeur qui parle rapidement. Grâce à VocalSwitch, chaque cours est converti en texte de manière précise et accessible.</a:t>
            </a:r>
            <a:endParaRPr lang="en-US" sz="1600" dirty="0"/>
          </a:p>
        </p:txBody>
      </p:sp>
      <p:sp>
        <p:nvSpPr>
          <p:cNvPr id="12" name="Shape 9"/>
          <p:cNvSpPr/>
          <p:nvPr/>
        </p:nvSpPr>
        <p:spPr>
          <a:xfrm>
            <a:off x="715566" y="7585829"/>
            <a:ext cx="459938" cy="459938"/>
          </a:xfrm>
          <a:prstGeom prst="roundRect">
            <a:avLst>
              <a:gd name="adj" fmla="val 40007"/>
            </a:avLst>
          </a:prstGeom>
          <a:solidFill>
            <a:srgbClr val="282C32"/>
          </a:solidFill>
          <a:ln/>
          <a:effectLst>
            <a:outerShdw blurRad="50800" dist="25400" dir="13500000" algn="bl" rotWithShape="0">
              <a:srgbClr val="FFFFFF">
                <a:alpha val="10000"/>
              </a:srgbClr>
            </a:outerShdw>
          </a:effectLst>
        </p:spPr>
      </p:sp>
      <p:sp>
        <p:nvSpPr>
          <p:cNvPr id="13" name="Text 10"/>
          <p:cNvSpPr/>
          <p:nvPr/>
        </p:nvSpPr>
        <p:spPr>
          <a:xfrm>
            <a:off x="858322" y="7654409"/>
            <a:ext cx="174308" cy="322778"/>
          </a:xfrm>
          <a:prstGeom prst="rect">
            <a:avLst/>
          </a:prstGeom>
          <a:noFill/>
          <a:ln/>
        </p:spPr>
        <p:txBody>
          <a:bodyPr wrap="none" lIns="0" tIns="0" rIns="0" bIns="0" rtlCol="0" anchor="t"/>
          <a:lstStyle/>
          <a:p>
            <a:pPr marL="0" indent="0" algn="ctr">
              <a:lnSpc>
                <a:spcPts val="2500"/>
              </a:lnSpc>
              <a:buNone/>
            </a:pPr>
            <a:r>
              <a:rPr lang="en-US" sz="2500" b="1" dirty="0">
                <a:solidFill>
                  <a:srgbClr val="EEEFF5"/>
                </a:solidFill>
                <a:latin typeface="Barlow Bold" pitchFamily="34" charset="0"/>
                <a:ea typeface="Barlow Bold" pitchFamily="34" charset="-122"/>
                <a:cs typeface="Barlow Bold" pitchFamily="34" charset="-120"/>
              </a:rPr>
              <a:t>3</a:t>
            </a:r>
            <a:endParaRPr lang="en-US" sz="2500" dirty="0"/>
          </a:p>
        </p:txBody>
      </p:sp>
      <p:sp>
        <p:nvSpPr>
          <p:cNvPr id="14" name="Text 11"/>
          <p:cNvSpPr/>
          <p:nvPr/>
        </p:nvSpPr>
        <p:spPr>
          <a:xfrm>
            <a:off x="1379934" y="7585829"/>
            <a:ext cx="2993350" cy="336113"/>
          </a:xfrm>
          <a:prstGeom prst="rect">
            <a:avLst/>
          </a:prstGeom>
          <a:noFill/>
          <a:ln/>
        </p:spPr>
        <p:txBody>
          <a:bodyPr wrap="none" lIns="0" tIns="0" rIns="0" bIns="0" rtlCol="0" anchor="t"/>
          <a:lstStyle/>
          <a:p>
            <a:pPr marL="0" indent="0">
              <a:lnSpc>
                <a:spcPts val="2600"/>
              </a:lnSpc>
              <a:buNone/>
            </a:pPr>
            <a:r>
              <a:rPr lang="en-US" sz="2100" b="1" dirty="0">
                <a:solidFill>
                  <a:srgbClr val="EEEFF5"/>
                </a:solidFill>
                <a:latin typeface="Barlow Bold" pitchFamily="34" charset="0"/>
                <a:ea typeface="Barlow Bold" pitchFamily="34" charset="-122"/>
                <a:cs typeface="Barlow Bold" pitchFamily="34" charset="-120"/>
              </a:rPr>
              <a:t>Prise de Notes Inefficace</a:t>
            </a:r>
            <a:endParaRPr lang="en-US" sz="2100" dirty="0"/>
          </a:p>
        </p:txBody>
      </p:sp>
      <p:sp>
        <p:nvSpPr>
          <p:cNvPr id="15" name="Text 12"/>
          <p:cNvSpPr/>
          <p:nvPr/>
        </p:nvSpPr>
        <p:spPr>
          <a:xfrm>
            <a:off x="1379934" y="8044577"/>
            <a:ext cx="12534900" cy="654129"/>
          </a:xfrm>
          <a:prstGeom prst="rect">
            <a:avLst/>
          </a:prstGeom>
          <a:noFill/>
          <a:ln/>
        </p:spPr>
        <p:txBody>
          <a:bodyPr wrap="square" lIns="0" tIns="0" rIns="0" bIns="0" rtlCol="0" anchor="t"/>
          <a:lstStyle/>
          <a:p>
            <a:pPr marL="0" indent="0">
              <a:lnSpc>
                <a:spcPts val="2550"/>
              </a:lnSpc>
              <a:buNone/>
            </a:pPr>
            <a:r>
              <a:rPr lang="en-US" sz="1600" dirty="0">
                <a:solidFill>
                  <a:srgbClr val="EEEFF5"/>
                </a:solidFill>
                <a:latin typeface="Montserrat" pitchFamily="34" charset="0"/>
                <a:ea typeface="Montserrat" pitchFamily="34" charset="-122"/>
                <a:cs typeface="Montserrat" pitchFamily="34" charset="-120"/>
              </a:rPr>
              <a:t>Avec VocalSwitch, les étudiants reçoivent une transcription propre et organisée du cours, incluant les points essentiels et supprimant les éléments hors sujet, comme les digressions ou les blagues du professeur.</a:t>
            </a:r>
            <a:endParaRPr lang="en-US" sz="1600" dirty="0"/>
          </a:p>
        </p:txBody>
      </p:sp>
      <p:sp>
        <p:nvSpPr>
          <p:cNvPr id="16" name="Shape 13"/>
          <p:cNvSpPr/>
          <p:nvPr/>
        </p:nvSpPr>
        <p:spPr>
          <a:xfrm>
            <a:off x="715566" y="9133046"/>
            <a:ext cx="459938" cy="459938"/>
          </a:xfrm>
          <a:prstGeom prst="roundRect">
            <a:avLst>
              <a:gd name="adj" fmla="val 40007"/>
            </a:avLst>
          </a:prstGeom>
          <a:solidFill>
            <a:srgbClr val="282C32"/>
          </a:solidFill>
          <a:ln/>
          <a:effectLst>
            <a:outerShdw blurRad="50800" dist="25400" dir="13500000" algn="bl" rotWithShape="0">
              <a:srgbClr val="FFFFFF">
                <a:alpha val="10000"/>
              </a:srgbClr>
            </a:outerShdw>
          </a:effectLst>
        </p:spPr>
      </p:sp>
      <p:sp>
        <p:nvSpPr>
          <p:cNvPr id="17" name="Text 14"/>
          <p:cNvSpPr/>
          <p:nvPr/>
        </p:nvSpPr>
        <p:spPr>
          <a:xfrm>
            <a:off x="847844" y="9201626"/>
            <a:ext cx="195382" cy="322778"/>
          </a:xfrm>
          <a:prstGeom prst="rect">
            <a:avLst/>
          </a:prstGeom>
          <a:noFill/>
          <a:ln/>
        </p:spPr>
        <p:txBody>
          <a:bodyPr wrap="none" lIns="0" tIns="0" rIns="0" bIns="0" rtlCol="0" anchor="t"/>
          <a:lstStyle/>
          <a:p>
            <a:pPr marL="0" indent="0" algn="ctr">
              <a:lnSpc>
                <a:spcPts val="2500"/>
              </a:lnSpc>
              <a:buNone/>
            </a:pPr>
            <a:r>
              <a:rPr lang="en-US" sz="2500" b="1" dirty="0">
                <a:solidFill>
                  <a:srgbClr val="EEEFF5"/>
                </a:solidFill>
                <a:latin typeface="Barlow Bold" pitchFamily="34" charset="0"/>
                <a:ea typeface="Barlow Bold" pitchFamily="34" charset="-122"/>
                <a:cs typeface="Barlow Bold" pitchFamily="34" charset="-120"/>
              </a:rPr>
              <a:t>4</a:t>
            </a:r>
            <a:endParaRPr lang="en-US" sz="2500" dirty="0"/>
          </a:p>
        </p:txBody>
      </p:sp>
      <p:sp>
        <p:nvSpPr>
          <p:cNvPr id="18" name="Text 15"/>
          <p:cNvSpPr/>
          <p:nvPr/>
        </p:nvSpPr>
        <p:spPr>
          <a:xfrm>
            <a:off x="1379934" y="9133046"/>
            <a:ext cx="2690098" cy="336113"/>
          </a:xfrm>
          <a:prstGeom prst="rect">
            <a:avLst/>
          </a:prstGeom>
          <a:noFill/>
          <a:ln/>
        </p:spPr>
        <p:txBody>
          <a:bodyPr wrap="none" lIns="0" tIns="0" rIns="0" bIns="0" rtlCol="0" anchor="t"/>
          <a:lstStyle/>
          <a:p>
            <a:pPr marL="0" indent="0">
              <a:lnSpc>
                <a:spcPts val="2600"/>
              </a:lnSpc>
              <a:buNone/>
            </a:pPr>
            <a:r>
              <a:rPr lang="en-US" sz="2100" b="1" dirty="0">
                <a:solidFill>
                  <a:srgbClr val="EEEFF5"/>
                </a:solidFill>
                <a:latin typeface="Barlow Bold" pitchFamily="34" charset="0"/>
                <a:ea typeface="Barlow Bold" pitchFamily="34" charset="-122"/>
                <a:cs typeface="Barlow Bold" pitchFamily="34" charset="-120"/>
              </a:rPr>
              <a:t>Perte d'informations</a:t>
            </a:r>
            <a:endParaRPr lang="en-US" sz="2100" dirty="0"/>
          </a:p>
        </p:txBody>
      </p:sp>
      <p:sp>
        <p:nvSpPr>
          <p:cNvPr id="19" name="Text 16"/>
          <p:cNvSpPr/>
          <p:nvPr/>
        </p:nvSpPr>
        <p:spPr>
          <a:xfrm>
            <a:off x="1379934" y="9591794"/>
            <a:ext cx="12534900" cy="654129"/>
          </a:xfrm>
          <a:prstGeom prst="rect">
            <a:avLst/>
          </a:prstGeom>
          <a:noFill/>
          <a:ln/>
        </p:spPr>
        <p:txBody>
          <a:bodyPr wrap="square" lIns="0" tIns="0" rIns="0" bIns="0" rtlCol="0" anchor="t"/>
          <a:lstStyle/>
          <a:p>
            <a:pPr marL="0" indent="0">
              <a:lnSpc>
                <a:spcPts val="2550"/>
              </a:lnSpc>
              <a:buNone/>
            </a:pPr>
            <a:r>
              <a:rPr lang="en-US" sz="1600" dirty="0">
                <a:solidFill>
                  <a:srgbClr val="EEEFF5"/>
                </a:solidFill>
                <a:latin typeface="Montserrat" pitchFamily="34" charset="0"/>
                <a:ea typeface="Montserrat" pitchFamily="34" charset="-122"/>
                <a:cs typeface="Montserrat" pitchFamily="34" charset="-120"/>
              </a:rPr>
              <a:t>Un cours riche en contenu peut contenir des détails importants qui sont parfois perdus lorsque les étudiants écoutent passivement ou ne peuvent pas tout noter.</a:t>
            </a:r>
            <a:endParaRPr lang="en-US" sz="1600" dirty="0"/>
          </a:p>
        </p:txBody>
      </p:sp>
      <p:sp>
        <p:nvSpPr>
          <p:cNvPr id="20" name="Rectangle 19">
            <a:extLst>
              <a:ext uri="{FF2B5EF4-FFF2-40B4-BE49-F238E27FC236}">
                <a16:creationId xmlns:a16="http://schemas.microsoft.com/office/drawing/2014/main" id="{BB81FFAF-16D9-DCE2-3D4B-79CDCBAE5774}"/>
              </a:ext>
            </a:extLst>
          </p:cNvPr>
          <p:cNvSpPr/>
          <p:nvPr/>
        </p:nvSpPr>
        <p:spPr>
          <a:xfrm>
            <a:off x="12787313" y="10358438"/>
            <a:ext cx="1843087" cy="614362"/>
          </a:xfrm>
          <a:prstGeom prst="rect">
            <a:avLst/>
          </a:prstGeom>
          <a:solidFill>
            <a:srgbClr val="282C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0972800"/>
          </a:xfrm>
          <a:prstGeom prst="rect">
            <a:avLst/>
          </a:prstGeom>
        </p:spPr>
      </p:pic>
      <p:sp>
        <p:nvSpPr>
          <p:cNvPr id="3" name="Shape 0"/>
          <p:cNvSpPr/>
          <p:nvPr/>
        </p:nvSpPr>
        <p:spPr>
          <a:xfrm>
            <a:off x="0" y="-12460"/>
            <a:ext cx="14630400" cy="10972800"/>
          </a:xfrm>
          <a:prstGeom prst="rect">
            <a:avLst/>
          </a:prstGeom>
          <a:solidFill>
            <a:srgbClr val="282C32">
              <a:alpha val="80000"/>
            </a:srgbClr>
          </a:solidFill>
          <a:ln/>
        </p:spPr>
        <p:txBody>
          <a:bodyPr/>
          <a:lstStyle/>
          <a:p>
            <a:pPr lvl="0"/>
            <a:endParaRPr lang="fr-FR" dirty="0">
              <a:latin typeface="Montserrat" pitchFamily="2" charset="0"/>
            </a:endParaRPr>
          </a:p>
        </p:txBody>
      </p:sp>
      <p:sp>
        <p:nvSpPr>
          <p:cNvPr id="4" name="Text 1"/>
          <p:cNvSpPr/>
          <p:nvPr/>
        </p:nvSpPr>
        <p:spPr>
          <a:xfrm>
            <a:off x="974884" y="1910299"/>
            <a:ext cx="12555855" cy="712708"/>
          </a:xfrm>
          <a:prstGeom prst="rect">
            <a:avLst/>
          </a:prstGeom>
          <a:noFill/>
          <a:ln/>
        </p:spPr>
        <p:txBody>
          <a:bodyPr wrap="none" lIns="0" tIns="0" rIns="0" bIns="0" rtlCol="0" anchor="t"/>
          <a:lstStyle/>
          <a:p>
            <a:pPr marL="0" indent="0">
              <a:lnSpc>
                <a:spcPts val="5600"/>
              </a:lnSpc>
              <a:buNone/>
            </a:pPr>
            <a:r>
              <a:rPr lang="en-US" sz="4450" b="1" dirty="0">
                <a:solidFill>
                  <a:srgbClr val="9998FF"/>
                </a:solidFill>
                <a:latin typeface="Barlow Bold" pitchFamily="34" charset="0"/>
                <a:ea typeface="Barlow Bold" pitchFamily="34" charset="-122"/>
                <a:cs typeface="Barlow Bold" pitchFamily="34" charset="-120"/>
              </a:rPr>
              <a:t>VocalSwitch : Une Solution Complète et Innovante</a:t>
            </a:r>
            <a:endParaRPr lang="en-US" sz="4450" dirty="0"/>
          </a:p>
        </p:txBody>
      </p:sp>
      <p:pic>
        <p:nvPicPr>
          <p:cNvPr id="5" name="Image 1" descr="preencoded.png"/>
          <p:cNvPicPr>
            <a:picLocks noChangeAspect="1"/>
          </p:cNvPicPr>
          <p:nvPr/>
        </p:nvPicPr>
        <p:blipFill>
          <a:blip r:embed="rId4">
            <a:duotone>
              <a:prstClr val="black"/>
              <a:schemeClr val="tx1">
                <a:tint val="45000"/>
                <a:satMod val="400000"/>
              </a:schemeClr>
            </a:duotone>
          </a:blip>
          <a:stretch>
            <a:fillRect/>
          </a:stretch>
        </p:blipFill>
        <p:spPr>
          <a:xfrm>
            <a:off x="758309" y="3288983"/>
            <a:ext cx="3278386" cy="866537"/>
          </a:xfrm>
          <a:prstGeom prst="rect">
            <a:avLst/>
          </a:prstGeom>
        </p:spPr>
      </p:pic>
      <p:sp>
        <p:nvSpPr>
          <p:cNvPr id="6" name="Text 2"/>
          <p:cNvSpPr/>
          <p:nvPr/>
        </p:nvSpPr>
        <p:spPr>
          <a:xfrm>
            <a:off x="343973" y="4643573"/>
            <a:ext cx="3722370" cy="339786"/>
          </a:xfrm>
          <a:prstGeom prst="rect">
            <a:avLst/>
          </a:prstGeom>
          <a:noFill/>
          <a:ln/>
        </p:spPr>
        <p:txBody>
          <a:bodyPr wrap="square" lIns="0" tIns="0" rIns="0" bIns="0" rtlCol="0" anchor="t"/>
          <a:lstStyle/>
          <a:p>
            <a:pPr marL="0" indent="0" algn="ctr">
              <a:lnSpc>
                <a:spcPts val="2800"/>
              </a:lnSpc>
              <a:buNone/>
            </a:pPr>
            <a:r>
              <a:rPr lang="en-US" sz="2200" b="1" dirty="0">
                <a:solidFill>
                  <a:srgbClr val="EEEFF5"/>
                </a:solidFill>
                <a:latin typeface="Barlow Bold" pitchFamily="34" charset="0"/>
                <a:ea typeface="Barlow Bold" pitchFamily="34" charset="-122"/>
                <a:cs typeface="Barlow Bold" pitchFamily="34" charset="-120"/>
              </a:rPr>
              <a:t>Transcription Automatisée</a:t>
            </a:r>
            <a:endParaRPr lang="en-US" sz="2200" dirty="0"/>
          </a:p>
        </p:txBody>
      </p:sp>
      <p:pic>
        <p:nvPicPr>
          <p:cNvPr id="8" name="Image 2" descr="preencoded.png"/>
          <p:cNvPicPr>
            <a:picLocks noChangeAspect="1"/>
          </p:cNvPicPr>
          <p:nvPr/>
        </p:nvPicPr>
        <p:blipFill>
          <a:blip r:embed="rId5">
            <a:duotone>
              <a:prstClr val="black"/>
              <a:schemeClr val="tx1">
                <a:tint val="45000"/>
                <a:satMod val="400000"/>
              </a:schemeClr>
            </a:duotone>
          </a:blip>
          <a:stretch>
            <a:fillRect/>
          </a:stretch>
        </p:blipFill>
        <p:spPr>
          <a:xfrm>
            <a:off x="4066344" y="3288982"/>
            <a:ext cx="3278505" cy="866537"/>
          </a:xfrm>
          <a:prstGeom prst="rect">
            <a:avLst/>
          </a:prstGeom>
        </p:spPr>
      </p:pic>
      <p:sp>
        <p:nvSpPr>
          <p:cNvPr id="9" name="Text 4"/>
          <p:cNvSpPr/>
          <p:nvPr/>
        </p:nvSpPr>
        <p:spPr>
          <a:xfrm>
            <a:off x="4834891" y="4633148"/>
            <a:ext cx="2547581" cy="372380"/>
          </a:xfrm>
          <a:prstGeom prst="rect">
            <a:avLst/>
          </a:prstGeom>
          <a:noFill/>
          <a:ln/>
        </p:spPr>
        <p:txBody>
          <a:bodyPr wrap="none" lIns="0" tIns="0" rIns="0" bIns="0" rtlCol="0" anchor="t"/>
          <a:lstStyle/>
          <a:p>
            <a:pPr marL="0" indent="0" algn="l">
              <a:lnSpc>
                <a:spcPts val="2800"/>
              </a:lnSpc>
              <a:buNone/>
            </a:pPr>
            <a:r>
              <a:rPr lang="fr-FR" sz="2200" b="1" dirty="0">
                <a:solidFill>
                  <a:srgbClr val="EEEFF5"/>
                </a:solidFill>
                <a:latin typeface="Barlow Bold" pitchFamily="34" charset="0"/>
                <a:ea typeface="Barlow Bold" pitchFamily="34" charset="-122"/>
                <a:cs typeface="Barlow Bold" pitchFamily="34" charset="-120"/>
              </a:rPr>
              <a:t>Centralisation des </a:t>
            </a:r>
          </a:p>
          <a:p>
            <a:pPr marL="0" indent="0" algn="l">
              <a:lnSpc>
                <a:spcPts val="2800"/>
              </a:lnSpc>
              <a:buNone/>
            </a:pPr>
            <a:r>
              <a:rPr lang="fr-FR" sz="2200" b="1" dirty="0">
                <a:solidFill>
                  <a:srgbClr val="EEEFF5"/>
                </a:solidFill>
                <a:latin typeface="Barlow Bold" pitchFamily="34" charset="0"/>
                <a:ea typeface="Barlow Bold" pitchFamily="34" charset="-122"/>
                <a:cs typeface="Barlow Bold" pitchFamily="34" charset="-120"/>
              </a:rPr>
              <a:t>Fichiers</a:t>
            </a:r>
            <a:endParaRPr lang="en-US" sz="2200" dirty="0"/>
          </a:p>
        </p:txBody>
      </p:sp>
      <p:pic>
        <p:nvPicPr>
          <p:cNvPr id="11" name="Image 3" descr="preencoded.png"/>
          <p:cNvPicPr>
            <a:picLocks noChangeAspect="1"/>
          </p:cNvPicPr>
          <p:nvPr/>
        </p:nvPicPr>
        <p:blipFill>
          <a:blip r:embed="rId6">
            <a:duotone>
              <a:prstClr val="black"/>
              <a:schemeClr val="tx1">
                <a:tint val="45000"/>
                <a:satMod val="400000"/>
              </a:schemeClr>
            </a:duotone>
          </a:blip>
          <a:stretch>
            <a:fillRect/>
          </a:stretch>
        </p:blipFill>
        <p:spPr>
          <a:xfrm>
            <a:off x="7344849" y="3307347"/>
            <a:ext cx="3278386" cy="866537"/>
          </a:xfrm>
          <a:prstGeom prst="rect">
            <a:avLst/>
          </a:prstGeom>
        </p:spPr>
      </p:pic>
      <p:sp>
        <p:nvSpPr>
          <p:cNvPr id="12" name="Text 6"/>
          <p:cNvSpPr/>
          <p:nvPr/>
        </p:nvSpPr>
        <p:spPr>
          <a:xfrm>
            <a:off x="8151020" y="4622878"/>
            <a:ext cx="2233018" cy="3166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Exportation et </a:t>
            </a:r>
          </a:p>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Sauvegarde</a:t>
            </a:r>
            <a:endParaRPr lang="en-US" sz="2200" dirty="0"/>
          </a:p>
        </p:txBody>
      </p:sp>
      <p:sp>
        <p:nvSpPr>
          <p:cNvPr id="13" name="Text 7"/>
          <p:cNvSpPr/>
          <p:nvPr/>
        </p:nvSpPr>
        <p:spPr>
          <a:xfrm>
            <a:off x="8038176" y="5464793"/>
            <a:ext cx="2845237" cy="3062500"/>
          </a:xfrm>
          <a:prstGeom prst="rect">
            <a:avLst/>
          </a:prstGeom>
          <a:noFill/>
          <a:ln/>
        </p:spPr>
        <p:txBody>
          <a:bodyPr wrap="square" lIns="0" tIns="0" rIns="0" bIns="0" rtlCol="0" anchor="t"/>
          <a:lstStyle/>
          <a:p>
            <a:pPr marL="0" indent="0" algn="just">
              <a:lnSpc>
                <a:spcPts val="2700"/>
              </a:lnSpc>
              <a:buNone/>
            </a:pPr>
            <a:r>
              <a:rPr lang="fr-FR" sz="1700" dirty="0">
                <a:solidFill>
                  <a:srgbClr val="EEEFF5"/>
                </a:solidFill>
                <a:latin typeface="Montserrat" pitchFamily="2" charset="0"/>
              </a:rPr>
              <a:t>Les étudiants et enseignants peuvent télécharger les fichiers transcrit sous forme de fichiers PDF ou les sauvegarder de manière sécurisée pour une consultation future.</a:t>
            </a:r>
            <a:endParaRPr lang="en-US" sz="1700" dirty="0">
              <a:solidFill>
                <a:srgbClr val="EEEFF5"/>
              </a:solidFill>
              <a:latin typeface="Montserrat" pitchFamily="2" charset="0"/>
            </a:endParaRPr>
          </a:p>
        </p:txBody>
      </p:sp>
      <p:pic>
        <p:nvPicPr>
          <p:cNvPr id="14" name="Image 4" descr="preencoded.png"/>
          <p:cNvPicPr>
            <a:picLocks noChangeAspect="1"/>
          </p:cNvPicPr>
          <p:nvPr/>
        </p:nvPicPr>
        <p:blipFill>
          <a:blip r:embed="rId7">
            <a:duotone>
              <a:prstClr val="black"/>
              <a:schemeClr val="tx1">
                <a:tint val="45000"/>
                <a:satMod val="400000"/>
              </a:schemeClr>
            </a:duotone>
          </a:blip>
          <a:stretch>
            <a:fillRect/>
          </a:stretch>
        </p:blipFill>
        <p:spPr>
          <a:xfrm>
            <a:off x="10653003" y="3307347"/>
            <a:ext cx="3278505" cy="866537"/>
          </a:xfrm>
          <a:prstGeom prst="rect">
            <a:avLst/>
          </a:prstGeom>
        </p:spPr>
      </p:pic>
      <p:sp>
        <p:nvSpPr>
          <p:cNvPr id="15" name="Text 8"/>
          <p:cNvSpPr/>
          <p:nvPr/>
        </p:nvSpPr>
        <p:spPr>
          <a:xfrm>
            <a:off x="11152586" y="4603079"/>
            <a:ext cx="2845356"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Recherche et Accès </a:t>
            </a:r>
          </a:p>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Rapide</a:t>
            </a:r>
            <a:endParaRPr lang="en-US" sz="2200" dirty="0"/>
          </a:p>
        </p:txBody>
      </p:sp>
      <p:sp>
        <p:nvSpPr>
          <p:cNvPr id="16" name="Text 9"/>
          <p:cNvSpPr/>
          <p:nvPr/>
        </p:nvSpPr>
        <p:spPr>
          <a:xfrm>
            <a:off x="11152586" y="5510707"/>
            <a:ext cx="2845356" cy="3255033"/>
          </a:xfrm>
          <a:prstGeom prst="rect">
            <a:avLst/>
          </a:prstGeom>
          <a:noFill/>
          <a:ln/>
        </p:spPr>
        <p:txBody>
          <a:bodyPr wrap="square" lIns="0" tIns="0" rIns="0" bIns="0" rtlCol="0" anchor="t"/>
          <a:lstStyle/>
          <a:p>
            <a:pPr marL="0" indent="0" algn="just">
              <a:lnSpc>
                <a:spcPts val="2700"/>
              </a:lnSpc>
              <a:buNone/>
            </a:pPr>
            <a:r>
              <a:rPr lang="fr-FR" sz="1700" dirty="0">
                <a:solidFill>
                  <a:srgbClr val="EEEFF5"/>
                </a:solidFill>
                <a:latin typeface="Montserrat" pitchFamily="34" charset="0"/>
                <a:ea typeface="Montserrat" pitchFamily="34" charset="-122"/>
                <a:cs typeface="Montserrat" pitchFamily="34" charset="-120"/>
              </a:rPr>
              <a:t>Un système de recherche par mots-clés permet aux utilisateurs de retrouver rapidement un passage précis ou un document spécifique au sein de la transcription ou des fichiers associés au cours.</a:t>
            </a:r>
            <a:endParaRPr lang="en-US" sz="1700" dirty="0"/>
          </a:p>
        </p:txBody>
      </p:sp>
      <p:grpSp>
        <p:nvGrpSpPr>
          <p:cNvPr id="49" name="Groupe 48">
            <a:extLst>
              <a:ext uri="{FF2B5EF4-FFF2-40B4-BE49-F238E27FC236}">
                <a16:creationId xmlns:a16="http://schemas.microsoft.com/office/drawing/2014/main" id="{074CE5AA-331E-7CC8-CB0B-2F17677B2256}"/>
              </a:ext>
            </a:extLst>
          </p:cNvPr>
          <p:cNvGrpSpPr/>
          <p:nvPr/>
        </p:nvGrpSpPr>
        <p:grpSpPr>
          <a:xfrm>
            <a:off x="314327" y="5273099"/>
            <a:ext cx="670680" cy="4399540"/>
            <a:chOff x="6325910" y="2849523"/>
            <a:chExt cx="1215271" cy="6311384"/>
          </a:xfrm>
        </p:grpSpPr>
        <p:sp>
          <p:nvSpPr>
            <p:cNvPr id="39" name="Shape 1">
              <a:extLst>
                <a:ext uri="{FF2B5EF4-FFF2-40B4-BE49-F238E27FC236}">
                  <a16:creationId xmlns:a16="http://schemas.microsoft.com/office/drawing/2014/main" id="{59F10FAE-2550-0CDE-E457-301E32C9EF31}"/>
                </a:ext>
              </a:extLst>
            </p:cNvPr>
            <p:cNvSpPr/>
            <p:nvPr/>
          </p:nvSpPr>
          <p:spPr>
            <a:xfrm>
              <a:off x="6554391" y="2849523"/>
              <a:ext cx="30480" cy="6311384"/>
            </a:xfrm>
            <a:prstGeom prst="roundRect">
              <a:avLst>
                <a:gd name="adj" fmla="val 639750"/>
              </a:avLst>
            </a:prstGeom>
            <a:solidFill>
              <a:srgbClr val="60646A"/>
            </a:solidFill>
            <a:ln/>
          </p:spPr>
        </p:sp>
        <p:sp>
          <p:nvSpPr>
            <p:cNvPr id="40" name="Shape 2">
              <a:extLst>
                <a:ext uri="{FF2B5EF4-FFF2-40B4-BE49-F238E27FC236}">
                  <a16:creationId xmlns:a16="http://schemas.microsoft.com/office/drawing/2014/main" id="{FC69F505-8D51-6801-4DDF-5056DE02D40C}"/>
                </a:ext>
              </a:extLst>
            </p:cNvPr>
            <p:cNvSpPr/>
            <p:nvPr/>
          </p:nvSpPr>
          <p:spPr>
            <a:xfrm>
              <a:off x="6782872" y="3321725"/>
              <a:ext cx="758309" cy="30480"/>
            </a:xfrm>
            <a:prstGeom prst="roundRect">
              <a:avLst>
                <a:gd name="adj" fmla="val 639750"/>
              </a:avLst>
            </a:prstGeom>
            <a:solidFill>
              <a:srgbClr val="60646A"/>
            </a:solidFill>
            <a:ln/>
          </p:spPr>
        </p:sp>
        <p:sp>
          <p:nvSpPr>
            <p:cNvPr id="41" name="Shape 3">
              <a:extLst>
                <a:ext uri="{FF2B5EF4-FFF2-40B4-BE49-F238E27FC236}">
                  <a16:creationId xmlns:a16="http://schemas.microsoft.com/office/drawing/2014/main" id="{8959377D-8C65-29D9-AAE9-BCCB681874AB}"/>
                </a:ext>
              </a:extLst>
            </p:cNvPr>
            <p:cNvSpPr/>
            <p:nvPr/>
          </p:nvSpPr>
          <p:spPr>
            <a:xfrm>
              <a:off x="6325910" y="3093244"/>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42" name="Text 4">
              <a:extLst>
                <a:ext uri="{FF2B5EF4-FFF2-40B4-BE49-F238E27FC236}">
                  <a16:creationId xmlns:a16="http://schemas.microsoft.com/office/drawing/2014/main" id="{809DD338-D7FD-522B-E597-A6E9CB25D846}"/>
                </a:ext>
              </a:extLst>
            </p:cNvPr>
            <p:cNvSpPr/>
            <p:nvPr/>
          </p:nvSpPr>
          <p:spPr>
            <a:xfrm>
              <a:off x="6509028" y="3165872"/>
              <a:ext cx="121087"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1</a:t>
              </a:r>
              <a:endParaRPr lang="en-US" sz="2650" dirty="0"/>
            </a:p>
          </p:txBody>
        </p:sp>
        <p:sp>
          <p:nvSpPr>
            <p:cNvPr id="43" name="Shape 7">
              <a:extLst>
                <a:ext uri="{FF2B5EF4-FFF2-40B4-BE49-F238E27FC236}">
                  <a16:creationId xmlns:a16="http://schemas.microsoft.com/office/drawing/2014/main" id="{4AF47D15-164D-06FA-186E-8DA79432B991}"/>
                </a:ext>
              </a:extLst>
            </p:cNvPr>
            <p:cNvSpPr/>
            <p:nvPr/>
          </p:nvSpPr>
          <p:spPr>
            <a:xfrm>
              <a:off x="6782872" y="5497711"/>
              <a:ext cx="758309" cy="30480"/>
            </a:xfrm>
            <a:prstGeom prst="roundRect">
              <a:avLst>
                <a:gd name="adj" fmla="val 639750"/>
              </a:avLst>
            </a:prstGeom>
            <a:solidFill>
              <a:srgbClr val="60646A"/>
            </a:solidFill>
            <a:ln/>
          </p:spPr>
        </p:sp>
        <p:sp>
          <p:nvSpPr>
            <p:cNvPr id="44" name="Shape 8">
              <a:extLst>
                <a:ext uri="{FF2B5EF4-FFF2-40B4-BE49-F238E27FC236}">
                  <a16:creationId xmlns:a16="http://schemas.microsoft.com/office/drawing/2014/main" id="{3A068F82-95F3-65E1-1441-EDC6DC5695CD}"/>
                </a:ext>
              </a:extLst>
            </p:cNvPr>
            <p:cNvSpPr/>
            <p:nvPr/>
          </p:nvSpPr>
          <p:spPr>
            <a:xfrm>
              <a:off x="6325910" y="5269230"/>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45" name="Text 9">
              <a:extLst>
                <a:ext uri="{FF2B5EF4-FFF2-40B4-BE49-F238E27FC236}">
                  <a16:creationId xmlns:a16="http://schemas.microsoft.com/office/drawing/2014/main" id="{F6E4D8F9-D4E1-5077-9FEA-88ABB497E8A8}"/>
                </a:ext>
              </a:extLst>
            </p:cNvPr>
            <p:cNvSpPr/>
            <p:nvPr/>
          </p:nvSpPr>
          <p:spPr>
            <a:xfrm>
              <a:off x="6473785" y="5341858"/>
              <a:ext cx="191572"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2</a:t>
              </a:r>
              <a:endParaRPr lang="en-US" sz="2650" dirty="0"/>
            </a:p>
          </p:txBody>
        </p:sp>
        <p:sp>
          <p:nvSpPr>
            <p:cNvPr id="46" name="Shape 12">
              <a:extLst>
                <a:ext uri="{FF2B5EF4-FFF2-40B4-BE49-F238E27FC236}">
                  <a16:creationId xmlns:a16="http://schemas.microsoft.com/office/drawing/2014/main" id="{9DA3CD5B-12B5-35AD-4903-FA3D3E09DB6F}"/>
                </a:ext>
              </a:extLst>
            </p:cNvPr>
            <p:cNvSpPr/>
            <p:nvPr/>
          </p:nvSpPr>
          <p:spPr>
            <a:xfrm>
              <a:off x="6782872" y="7673697"/>
              <a:ext cx="758309" cy="30480"/>
            </a:xfrm>
            <a:prstGeom prst="roundRect">
              <a:avLst>
                <a:gd name="adj" fmla="val 639750"/>
              </a:avLst>
            </a:prstGeom>
            <a:solidFill>
              <a:srgbClr val="60646A"/>
            </a:solidFill>
            <a:ln/>
          </p:spPr>
        </p:sp>
        <p:sp>
          <p:nvSpPr>
            <p:cNvPr id="47" name="Shape 13">
              <a:extLst>
                <a:ext uri="{FF2B5EF4-FFF2-40B4-BE49-F238E27FC236}">
                  <a16:creationId xmlns:a16="http://schemas.microsoft.com/office/drawing/2014/main" id="{8919F8F6-8C43-0011-17A1-114BBCA14F1B}"/>
                </a:ext>
              </a:extLst>
            </p:cNvPr>
            <p:cNvSpPr/>
            <p:nvPr/>
          </p:nvSpPr>
          <p:spPr>
            <a:xfrm>
              <a:off x="6325910" y="7445216"/>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48" name="Text 14">
              <a:extLst>
                <a:ext uri="{FF2B5EF4-FFF2-40B4-BE49-F238E27FC236}">
                  <a16:creationId xmlns:a16="http://schemas.microsoft.com/office/drawing/2014/main" id="{DCFEBF25-1C68-5693-B074-28F3D9A63AFE}"/>
                </a:ext>
              </a:extLst>
            </p:cNvPr>
            <p:cNvSpPr/>
            <p:nvPr/>
          </p:nvSpPr>
          <p:spPr>
            <a:xfrm>
              <a:off x="6477238" y="7517844"/>
              <a:ext cx="184666"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3</a:t>
              </a:r>
              <a:endParaRPr lang="en-US" sz="2650" dirty="0"/>
            </a:p>
          </p:txBody>
        </p:sp>
      </p:grpSp>
      <p:sp>
        <p:nvSpPr>
          <p:cNvPr id="50" name="Text 1">
            <a:extLst>
              <a:ext uri="{FF2B5EF4-FFF2-40B4-BE49-F238E27FC236}">
                <a16:creationId xmlns:a16="http://schemas.microsoft.com/office/drawing/2014/main" id="{7591C1CC-31E4-FE79-9AEF-948FDDD214E4}"/>
              </a:ext>
            </a:extLst>
          </p:cNvPr>
          <p:cNvSpPr/>
          <p:nvPr/>
        </p:nvSpPr>
        <p:spPr>
          <a:xfrm>
            <a:off x="965717" y="5385632"/>
            <a:ext cx="3100626" cy="1480360"/>
          </a:xfrm>
          <a:prstGeom prst="rect">
            <a:avLst/>
          </a:prstGeom>
          <a:noFill/>
          <a:ln/>
        </p:spPr>
        <p:txBody>
          <a:bodyPr wrap="none" lIns="0" tIns="0" rIns="0" bIns="0" rtlCol="0" anchor="t"/>
          <a:lstStyle/>
          <a:p>
            <a:pPr marL="0" indent="0" algn="ctr">
              <a:lnSpc>
                <a:spcPts val="2800"/>
              </a:lnSpc>
              <a:buNone/>
            </a:pPr>
            <a:r>
              <a:rPr lang="en-US" sz="1700" dirty="0">
                <a:solidFill>
                  <a:srgbClr val="EEEFF5"/>
                </a:solidFill>
                <a:latin typeface="Montserrat" pitchFamily="2" charset="0"/>
                <a:ea typeface="Barlow Bold" pitchFamily="34" charset="-122"/>
                <a:cs typeface="Barlow Bold" pitchFamily="34" charset="-120"/>
              </a:rPr>
              <a:t> </a:t>
            </a:r>
            <a:r>
              <a:rPr lang="fr-FR" sz="1700" dirty="0">
                <a:solidFill>
                  <a:srgbClr val="EEEFF5"/>
                </a:solidFill>
                <a:latin typeface="Montserrat" pitchFamily="2" charset="0"/>
                <a:ea typeface="Barlow Bold" pitchFamily="34" charset="-122"/>
                <a:cs typeface="Barlow Bold" pitchFamily="34" charset="-120"/>
              </a:rPr>
              <a:t>Enregistrement et conversion</a:t>
            </a:r>
          </a:p>
          <a:p>
            <a:pPr marL="0" indent="0" algn="ctr">
              <a:lnSpc>
                <a:spcPts val="2800"/>
              </a:lnSpc>
              <a:buNone/>
            </a:pPr>
            <a:r>
              <a:rPr lang="fr-FR" sz="1700" dirty="0">
                <a:solidFill>
                  <a:srgbClr val="EEEFF5"/>
                </a:solidFill>
                <a:latin typeface="Montserrat" pitchFamily="2" charset="0"/>
                <a:ea typeface="Barlow Bold" pitchFamily="34" charset="-122"/>
                <a:cs typeface="Barlow Bold" pitchFamily="34" charset="-120"/>
              </a:rPr>
              <a:t> des cours en texte structurant</a:t>
            </a:r>
          </a:p>
          <a:p>
            <a:pPr marL="0" indent="0" algn="ctr">
              <a:lnSpc>
                <a:spcPts val="2800"/>
              </a:lnSpc>
              <a:buNone/>
            </a:pPr>
            <a:r>
              <a:rPr lang="fr-FR" sz="1700" dirty="0">
                <a:solidFill>
                  <a:srgbClr val="EEEFF5"/>
                </a:solidFill>
                <a:latin typeface="Montserrat" pitchFamily="2" charset="0"/>
                <a:ea typeface="Barlow Bold" pitchFamily="34" charset="-122"/>
                <a:cs typeface="Barlow Bold" pitchFamily="34" charset="-120"/>
              </a:rPr>
              <a:t> les informations de manière </a:t>
            </a:r>
          </a:p>
          <a:p>
            <a:pPr marL="0" indent="0" algn="ctr">
              <a:lnSpc>
                <a:spcPts val="2800"/>
              </a:lnSpc>
              <a:buNone/>
            </a:pPr>
            <a:r>
              <a:rPr lang="fr-FR" sz="1700" dirty="0">
                <a:solidFill>
                  <a:srgbClr val="EEEFF5"/>
                </a:solidFill>
                <a:latin typeface="Montserrat" pitchFamily="2" charset="0"/>
                <a:ea typeface="Barlow Bold" pitchFamily="34" charset="-122"/>
                <a:cs typeface="Barlow Bold" pitchFamily="34" charset="-120"/>
              </a:rPr>
              <a:t>claire.</a:t>
            </a:r>
          </a:p>
          <a:p>
            <a:pPr marL="0" indent="0" algn="ctr">
              <a:lnSpc>
                <a:spcPts val="2800"/>
              </a:lnSpc>
              <a:buNone/>
            </a:pPr>
            <a:endParaRPr lang="en-US" sz="1700" dirty="0">
              <a:latin typeface="Montserrat" pitchFamily="2" charset="0"/>
            </a:endParaRPr>
          </a:p>
        </p:txBody>
      </p:sp>
      <p:sp>
        <p:nvSpPr>
          <p:cNvPr id="51" name="Text 1">
            <a:extLst>
              <a:ext uri="{FF2B5EF4-FFF2-40B4-BE49-F238E27FC236}">
                <a16:creationId xmlns:a16="http://schemas.microsoft.com/office/drawing/2014/main" id="{821EEA10-8D7C-8D47-595F-8B4D7CE3DB50}"/>
              </a:ext>
            </a:extLst>
          </p:cNvPr>
          <p:cNvSpPr/>
          <p:nvPr/>
        </p:nvSpPr>
        <p:spPr>
          <a:xfrm>
            <a:off x="985007" y="6982185"/>
            <a:ext cx="3081337" cy="1206792"/>
          </a:xfrm>
          <a:prstGeom prst="rect">
            <a:avLst/>
          </a:prstGeom>
          <a:noFill/>
          <a:ln/>
        </p:spPr>
        <p:txBody>
          <a:bodyPr wrap="none" lIns="0" tIns="0" rIns="0" bIns="0" rtlCol="0" anchor="t"/>
          <a:lstStyle/>
          <a:p>
            <a:pPr marL="0" indent="0" algn="ctr">
              <a:lnSpc>
                <a:spcPts val="2800"/>
              </a:lnSpc>
              <a:buNone/>
            </a:pPr>
            <a:r>
              <a:rPr lang="fr-FR" sz="1700" dirty="0">
                <a:solidFill>
                  <a:srgbClr val="EEEFF5"/>
                </a:solidFill>
                <a:latin typeface="Montserrat" pitchFamily="2" charset="0"/>
                <a:ea typeface="Barlow Bold" pitchFamily="34" charset="-122"/>
                <a:cs typeface="Barlow Bold" pitchFamily="34" charset="-120"/>
              </a:rPr>
              <a:t>Identification des thèmes et </a:t>
            </a:r>
          </a:p>
          <a:p>
            <a:pPr marL="0" indent="0" algn="ctr">
              <a:lnSpc>
                <a:spcPts val="2800"/>
              </a:lnSpc>
              <a:buNone/>
            </a:pPr>
            <a:r>
              <a:rPr lang="fr-FR" sz="1700" dirty="0">
                <a:solidFill>
                  <a:srgbClr val="EEEFF5"/>
                </a:solidFill>
                <a:latin typeface="Montserrat" pitchFamily="2" charset="0"/>
                <a:ea typeface="Barlow Bold" pitchFamily="34" charset="-122"/>
                <a:cs typeface="Barlow Bold" pitchFamily="34" charset="-120"/>
              </a:rPr>
              <a:t>sous-thèmes pour une lecture</a:t>
            </a:r>
          </a:p>
          <a:p>
            <a:pPr marL="0" indent="0" algn="ctr">
              <a:lnSpc>
                <a:spcPts val="2800"/>
              </a:lnSpc>
              <a:buNone/>
            </a:pPr>
            <a:r>
              <a:rPr lang="fr-FR" sz="1700" dirty="0">
                <a:solidFill>
                  <a:srgbClr val="EEEFF5"/>
                </a:solidFill>
                <a:latin typeface="Montserrat" pitchFamily="2" charset="0"/>
                <a:ea typeface="Barlow Bold" pitchFamily="34" charset="-122"/>
                <a:cs typeface="Barlow Bold" pitchFamily="34" charset="-120"/>
              </a:rPr>
              <a:t>plus efficace.</a:t>
            </a:r>
          </a:p>
        </p:txBody>
      </p:sp>
      <p:sp>
        <p:nvSpPr>
          <p:cNvPr id="52" name="Text 1">
            <a:extLst>
              <a:ext uri="{FF2B5EF4-FFF2-40B4-BE49-F238E27FC236}">
                <a16:creationId xmlns:a16="http://schemas.microsoft.com/office/drawing/2014/main" id="{24609689-FA3A-0DAA-F826-F90ED5EBCAA2}"/>
              </a:ext>
            </a:extLst>
          </p:cNvPr>
          <p:cNvSpPr/>
          <p:nvPr/>
        </p:nvSpPr>
        <p:spPr>
          <a:xfrm>
            <a:off x="1073288" y="8305170"/>
            <a:ext cx="3081337" cy="1206792"/>
          </a:xfrm>
          <a:prstGeom prst="rect">
            <a:avLst/>
          </a:prstGeom>
          <a:noFill/>
          <a:ln/>
        </p:spPr>
        <p:txBody>
          <a:bodyPr wrap="none" lIns="0" tIns="0" rIns="0" bIns="0" rtlCol="0" anchor="t"/>
          <a:lstStyle/>
          <a:p>
            <a:pPr marL="0" indent="0" algn="ctr">
              <a:lnSpc>
                <a:spcPts val="2800"/>
              </a:lnSpc>
              <a:buNone/>
            </a:pPr>
            <a:r>
              <a:rPr lang="fr-FR" sz="1700" dirty="0">
                <a:solidFill>
                  <a:srgbClr val="EEEFF5"/>
                </a:solidFill>
                <a:latin typeface="Montserrat" pitchFamily="2" charset="0"/>
                <a:ea typeface="Barlow Bold" pitchFamily="34" charset="-122"/>
                <a:cs typeface="Barlow Bold" pitchFamily="34" charset="-120"/>
              </a:rPr>
              <a:t>Suppression des éléments </a:t>
            </a:r>
          </a:p>
          <a:p>
            <a:pPr marL="0" indent="0" algn="ctr">
              <a:lnSpc>
                <a:spcPts val="2800"/>
              </a:lnSpc>
              <a:buNone/>
            </a:pPr>
            <a:r>
              <a:rPr lang="fr-FR" sz="1700" dirty="0">
                <a:solidFill>
                  <a:srgbClr val="EEEFF5"/>
                </a:solidFill>
                <a:latin typeface="Montserrat" pitchFamily="2" charset="0"/>
                <a:ea typeface="Barlow Bold" pitchFamily="34" charset="-122"/>
                <a:cs typeface="Barlow Bold" pitchFamily="34" charset="-120"/>
              </a:rPr>
              <a:t>hors sujet (blagues, apartés, </a:t>
            </a:r>
          </a:p>
          <a:p>
            <a:pPr marL="0" indent="0" algn="ctr">
              <a:lnSpc>
                <a:spcPts val="2800"/>
              </a:lnSpc>
              <a:buNone/>
            </a:pPr>
            <a:r>
              <a:rPr lang="fr-FR" sz="1700" dirty="0">
                <a:solidFill>
                  <a:srgbClr val="EEEFF5"/>
                </a:solidFill>
                <a:latin typeface="Montserrat" pitchFamily="2" charset="0"/>
                <a:ea typeface="Barlow Bold" pitchFamily="34" charset="-122"/>
                <a:cs typeface="Barlow Bold" pitchFamily="34" charset="-120"/>
              </a:rPr>
              <a:t>bruits de fond).</a:t>
            </a:r>
          </a:p>
        </p:txBody>
      </p:sp>
      <p:sp>
        <p:nvSpPr>
          <p:cNvPr id="70" name="ZoneTexte 69">
            <a:extLst>
              <a:ext uri="{FF2B5EF4-FFF2-40B4-BE49-F238E27FC236}">
                <a16:creationId xmlns:a16="http://schemas.microsoft.com/office/drawing/2014/main" id="{0FB0B859-83F0-3477-95A0-EBB293C24280}"/>
              </a:ext>
            </a:extLst>
          </p:cNvPr>
          <p:cNvSpPr txBox="1"/>
          <p:nvPr/>
        </p:nvSpPr>
        <p:spPr>
          <a:xfrm>
            <a:off x="4383305" y="5483157"/>
            <a:ext cx="3211218" cy="2932149"/>
          </a:xfrm>
          <a:prstGeom prst="rect">
            <a:avLst/>
          </a:prstGeom>
          <a:noFill/>
        </p:spPr>
        <p:txBody>
          <a:bodyPr wrap="square" rtlCol="0">
            <a:spAutoFit/>
          </a:bodyPr>
          <a:lstStyle/>
          <a:p>
            <a:pPr marL="285750" indent="-285750" algn="just">
              <a:lnSpc>
                <a:spcPts val="2800"/>
              </a:lnSpc>
              <a:buFont typeface="Arial" panose="020B0604020202020204" pitchFamily="34" charset="0"/>
              <a:buChar char="•"/>
            </a:pPr>
            <a:r>
              <a:rPr lang="fr-FR" sz="1800" dirty="0">
                <a:solidFill>
                  <a:srgbClr val="EEEFF5"/>
                </a:solidFill>
                <a:latin typeface="Montserrat" pitchFamily="2" charset="0"/>
                <a:ea typeface="Barlow Bold" pitchFamily="34" charset="-122"/>
                <a:cs typeface="Barlow Bold" pitchFamily="34" charset="-120"/>
              </a:rPr>
              <a:t>Les fichiers liés à chaque cours sont centralisés et regroupés de manière organisée, facilitant l'accès à tous les </a:t>
            </a:r>
            <a:r>
              <a:rPr lang="fr-FR" sz="1800" dirty="0" err="1">
                <a:solidFill>
                  <a:srgbClr val="EEEFF5"/>
                </a:solidFill>
                <a:latin typeface="Montserrat" pitchFamily="2" charset="0"/>
                <a:ea typeface="Barlow Bold" pitchFamily="34" charset="-122"/>
                <a:cs typeface="Barlow Bold" pitchFamily="34" charset="-120"/>
              </a:rPr>
              <a:t>PDFs</a:t>
            </a:r>
            <a:r>
              <a:rPr lang="fr-FR" sz="1800" dirty="0">
                <a:solidFill>
                  <a:srgbClr val="EEEFF5"/>
                </a:solidFill>
                <a:latin typeface="Montserrat" pitchFamily="2" charset="0"/>
                <a:ea typeface="Barlow Bold" pitchFamily="34" charset="-122"/>
                <a:cs typeface="Barlow Bold" pitchFamily="34" charset="-120"/>
              </a:rPr>
              <a:t> pertinents d'un même cours via le composant d'</a:t>
            </a:r>
            <a:r>
              <a:rPr lang="fr-FR" sz="1800" dirty="0" err="1">
                <a:solidFill>
                  <a:srgbClr val="EEEFF5"/>
                </a:solidFill>
                <a:latin typeface="Montserrat" pitchFamily="2" charset="0"/>
                <a:ea typeface="Barlow Bold" pitchFamily="34" charset="-122"/>
                <a:cs typeface="Barlow Bold" pitchFamily="34" charset="-120"/>
              </a:rPr>
              <a:t>upload</a:t>
            </a:r>
            <a:r>
              <a:rPr lang="fr-FR" sz="1800" dirty="0">
                <a:solidFill>
                  <a:srgbClr val="EEEFF5"/>
                </a:solidFill>
                <a:latin typeface="Montserrat" pitchFamily="2" charset="0"/>
                <a:ea typeface="Barlow Bold" pitchFamily="34" charset="-122"/>
                <a:cs typeface="Barlow Bold" pitchFamily="34" charset="-120"/>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10972800"/>
          </a:xfrm>
          <a:prstGeom prst="rect">
            <a:avLst/>
          </a:prstGeom>
        </p:spPr>
      </p:pic>
      <p:sp>
        <p:nvSpPr>
          <p:cNvPr id="3" name="Text 0"/>
          <p:cNvSpPr/>
          <p:nvPr/>
        </p:nvSpPr>
        <p:spPr>
          <a:xfrm>
            <a:off x="6594634" y="1811893"/>
            <a:ext cx="6927532" cy="712708"/>
          </a:xfrm>
          <a:prstGeom prst="rect">
            <a:avLst/>
          </a:prstGeom>
          <a:noFill/>
          <a:ln/>
        </p:spPr>
        <p:txBody>
          <a:bodyPr wrap="none" lIns="0" tIns="0" rIns="0" bIns="0" rtlCol="0" anchor="t"/>
          <a:lstStyle/>
          <a:p>
            <a:pPr marL="0" indent="0" algn="ctr">
              <a:lnSpc>
                <a:spcPts val="5600"/>
              </a:lnSpc>
              <a:buNone/>
            </a:pPr>
            <a:r>
              <a:rPr lang="en-US" sz="4450" b="1" dirty="0">
                <a:solidFill>
                  <a:srgbClr val="9998FF"/>
                </a:solidFill>
                <a:latin typeface="Barlow Bold" pitchFamily="34" charset="0"/>
                <a:ea typeface="Barlow Bold" pitchFamily="34" charset="-122"/>
                <a:cs typeface="Barlow Bold" pitchFamily="34" charset="-120"/>
              </a:rPr>
              <a:t>Fonctionnalités Techniques</a:t>
            </a:r>
            <a:endParaRPr lang="en-US" sz="4450" dirty="0"/>
          </a:p>
        </p:txBody>
      </p:sp>
      <p:sp>
        <p:nvSpPr>
          <p:cNvPr id="4" name="Shape 1"/>
          <p:cNvSpPr/>
          <p:nvPr/>
        </p:nvSpPr>
        <p:spPr>
          <a:xfrm>
            <a:off x="6554391" y="2849523"/>
            <a:ext cx="30480" cy="6311384"/>
          </a:xfrm>
          <a:prstGeom prst="roundRect">
            <a:avLst>
              <a:gd name="adj" fmla="val 639750"/>
            </a:avLst>
          </a:prstGeom>
          <a:solidFill>
            <a:srgbClr val="60646A"/>
          </a:solidFill>
          <a:ln/>
        </p:spPr>
      </p:sp>
      <p:sp>
        <p:nvSpPr>
          <p:cNvPr id="5" name="Shape 2"/>
          <p:cNvSpPr/>
          <p:nvPr/>
        </p:nvSpPr>
        <p:spPr>
          <a:xfrm>
            <a:off x="6782872" y="3321725"/>
            <a:ext cx="758309" cy="30480"/>
          </a:xfrm>
          <a:prstGeom prst="roundRect">
            <a:avLst>
              <a:gd name="adj" fmla="val 639750"/>
            </a:avLst>
          </a:prstGeom>
          <a:solidFill>
            <a:srgbClr val="60646A"/>
          </a:solidFill>
          <a:ln/>
        </p:spPr>
      </p:sp>
      <p:sp>
        <p:nvSpPr>
          <p:cNvPr id="6" name="Shape 3"/>
          <p:cNvSpPr/>
          <p:nvPr/>
        </p:nvSpPr>
        <p:spPr>
          <a:xfrm>
            <a:off x="6325910" y="3093244"/>
            <a:ext cx="487442" cy="487442"/>
          </a:xfrm>
          <a:prstGeom prst="roundRect">
            <a:avLst>
              <a:gd name="adj" fmla="val 40004"/>
            </a:avLst>
          </a:prstGeom>
          <a:solidFill>
            <a:srgbClr val="9998FF"/>
          </a:solidFill>
          <a:ln/>
          <a:effectLst>
            <a:outerShdw blurRad="53340" dist="26670" dir="13500000" algn="bl" rotWithShape="0">
              <a:srgbClr val="FFFFFF">
                <a:alpha val="10000"/>
              </a:srgbClr>
            </a:outerShdw>
          </a:effectLst>
        </p:spPr>
      </p:sp>
      <p:sp>
        <p:nvSpPr>
          <p:cNvPr id="7" name="Text 4"/>
          <p:cNvSpPr/>
          <p:nvPr/>
        </p:nvSpPr>
        <p:spPr>
          <a:xfrm>
            <a:off x="6509028" y="3165872"/>
            <a:ext cx="121087"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1</a:t>
            </a:r>
            <a:endParaRPr lang="en-US" sz="2650" dirty="0"/>
          </a:p>
        </p:txBody>
      </p:sp>
      <p:sp>
        <p:nvSpPr>
          <p:cNvPr id="8" name="Text 5"/>
          <p:cNvSpPr/>
          <p:nvPr/>
        </p:nvSpPr>
        <p:spPr>
          <a:xfrm>
            <a:off x="7761208" y="3066098"/>
            <a:ext cx="5486757"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Enregistrement et Upload de Fichiers Audio</a:t>
            </a:r>
            <a:endParaRPr lang="en-US" sz="2200" dirty="0"/>
          </a:p>
        </p:txBody>
      </p:sp>
      <p:sp>
        <p:nvSpPr>
          <p:cNvPr id="9" name="Text 6"/>
          <p:cNvSpPr/>
          <p:nvPr/>
        </p:nvSpPr>
        <p:spPr>
          <a:xfrm>
            <a:off x="7761208" y="3552230"/>
            <a:ext cx="6110883"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L’utilisateur peut télécharger un fichier audio (MP3, WAV, etc.). L’API backend traite le fichier et l’envoie au module de transcription.</a:t>
            </a:r>
            <a:endParaRPr lang="en-US" sz="1700" dirty="0"/>
          </a:p>
        </p:txBody>
      </p:sp>
      <p:sp>
        <p:nvSpPr>
          <p:cNvPr id="10" name="Shape 7"/>
          <p:cNvSpPr/>
          <p:nvPr/>
        </p:nvSpPr>
        <p:spPr>
          <a:xfrm>
            <a:off x="6782872" y="5497711"/>
            <a:ext cx="758309" cy="30480"/>
          </a:xfrm>
          <a:prstGeom prst="roundRect">
            <a:avLst>
              <a:gd name="adj" fmla="val 639750"/>
            </a:avLst>
          </a:prstGeom>
          <a:solidFill>
            <a:srgbClr val="60646A"/>
          </a:solidFill>
          <a:ln/>
        </p:spPr>
      </p:sp>
      <p:sp>
        <p:nvSpPr>
          <p:cNvPr id="11" name="Shape 8"/>
          <p:cNvSpPr/>
          <p:nvPr/>
        </p:nvSpPr>
        <p:spPr>
          <a:xfrm>
            <a:off x="6325910" y="5269230"/>
            <a:ext cx="487442" cy="487442"/>
          </a:xfrm>
          <a:prstGeom prst="roundRect">
            <a:avLst>
              <a:gd name="adj" fmla="val 40004"/>
            </a:avLst>
          </a:prstGeom>
          <a:solidFill>
            <a:srgbClr val="9998FF"/>
          </a:solidFill>
          <a:ln/>
          <a:effectLst>
            <a:outerShdw blurRad="53340" dist="26670" dir="13500000" algn="bl" rotWithShape="0">
              <a:srgbClr val="FFFFFF">
                <a:alpha val="10000"/>
              </a:srgbClr>
            </a:outerShdw>
          </a:effectLst>
        </p:spPr>
      </p:sp>
      <p:sp>
        <p:nvSpPr>
          <p:cNvPr id="12" name="Text 9"/>
          <p:cNvSpPr/>
          <p:nvPr/>
        </p:nvSpPr>
        <p:spPr>
          <a:xfrm>
            <a:off x="6473785" y="5341858"/>
            <a:ext cx="191572"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2</a:t>
            </a:r>
            <a:endParaRPr lang="en-US" sz="2650" dirty="0"/>
          </a:p>
        </p:txBody>
      </p:sp>
      <p:sp>
        <p:nvSpPr>
          <p:cNvPr id="13" name="Text 10"/>
          <p:cNvSpPr/>
          <p:nvPr/>
        </p:nvSpPr>
        <p:spPr>
          <a:xfrm>
            <a:off x="7761208" y="5242084"/>
            <a:ext cx="3388876"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Transcription Automatisée</a:t>
            </a:r>
            <a:endParaRPr lang="en-US" sz="2200" dirty="0"/>
          </a:p>
        </p:txBody>
      </p:sp>
      <p:sp>
        <p:nvSpPr>
          <p:cNvPr id="14" name="Text 11"/>
          <p:cNvSpPr/>
          <p:nvPr/>
        </p:nvSpPr>
        <p:spPr>
          <a:xfrm>
            <a:off x="7761208" y="5728216"/>
            <a:ext cx="6110883"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Le moteur IA convertit l’audio en texte structuré. Suppression des éléments non pertinents et identification des concepts clés.</a:t>
            </a:r>
            <a:endParaRPr lang="en-US" sz="1700" dirty="0"/>
          </a:p>
        </p:txBody>
      </p:sp>
      <p:sp>
        <p:nvSpPr>
          <p:cNvPr id="15" name="Shape 12"/>
          <p:cNvSpPr/>
          <p:nvPr/>
        </p:nvSpPr>
        <p:spPr>
          <a:xfrm>
            <a:off x="6782872" y="7673697"/>
            <a:ext cx="758309" cy="30480"/>
          </a:xfrm>
          <a:prstGeom prst="roundRect">
            <a:avLst>
              <a:gd name="adj" fmla="val 639750"/>
            </a:avLst>
          </a:prstGeom>
          <a:solidFill>
            <a:srgbClr val="60646A"/>
          </a:solidFill>
          <a:ln/>
        </p:spPr>
      </p:sp>
      <p:sp>
        <p:nvSpPr>
          <p:cNvPr id="16" name="Shape 13"/>
          <p:cNvSpPr/>
          <p:nvPr/>
        </p:nvSpPr>
        <p:spPr>
          <a:xfrm>
            <a:off x="6325910" y="7445216"/>
            <a:ext cx="487442" cy="487442"/>
          </a:xfrm>
          <a:prstGeom prst="roundRect">
            <a:avLst>
              <a:gd name="adj" fmla="val 40004"/>
            </a:avLst>
          </a:prstGeom>
          <a:solidFill>
            <a:srgbClr val="9998FF"/>
          </a:solidFill>
          <a:ln/>
          <a:effectLst>
            <a:outerShdw blurRad="53340" dist="26670" dir="13500000" algn="bl" rotWithShape="0">
              <a:srgbClr val="FFFFFF">
                <a:alpha val="10000"/>
              </a:srgbClr>
            </a:outerShdw>
          </a:effectLst>
        </p:spPr>
      </p:sp>
      <p:sp>
        <p:nvSpPr>
          <p:cNvPr id="17" name="Text 14"/>
          <p:cNvSpPr/>
          <p:nvPr/>
        </p:nvSpPr>
        <p:spPr>
          <a:xfrm>
            <a:off x="6477238" y="7517844"/>
            <a:ext cx="184666"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3</a:t>
            </a:r>
            <a:endParaRPr lang="en-US" sz="2650" dirty="0"/>
          </a:p>
        </p:txBody>
      </p:sp>
      <p:sp>
        <p:nvSpPr>
          <p:cNvPr id="18" name="Text 15"/>
          <p:cNvSpPr/>
          <p:nvPr/>
        </p:nvSpPr>
        <p:spPr>
          <a:xfrm>
            <a:off x="7761208" y="7418070"/>
            <a:ext cx="495395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Stockage et Gestion des Transcriptions</a:t>
            </a:r>
            <a:endParaRPr lang="en-US" sz="2200" dirty="0"/>
          </a:p>
        </p:txBody>
      </p:sp>
      <p:sp>
        <p:nvSpPr>
          <p:cNvPr id="19" name="Text 16"/>
          <p:cNvSpPr/>
          <p:nvPr/>
        </p:nvSpPr>
        <p:spPr>
          <a:xfrm>
            <a:off x="7761208" y="7904202"/>
            <a:ext cx="6110883"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Les transcriptions sont stockées dans la base de données. Organisation par matière, date et professeur. Possibilité de télécharger les transcriptions en PDF.</a:t>
            </a:r>
            <a:endParaRPr lang="en-US" sz="1700" dirty="0"/>
          </a:p>
        </p:txBody>
      </p:sp>
      <p:sp>
        <p:nvSpPr>
          <p:cNvPr id="20" name="Rectangle 19">
            <a:extLst>
              <a:ext uri="{FF2B5EF4-FFF2-40B4-BE49-F238E27FC236}">
                <a16:creationId xmlns:a16="http://schemas.microsoft.com/office/drawing/2014/main" id="{FFA7F747-2CD1-832D-39E8-EB4726487919}"/>
              </a:ext>
            </a:extLst>
          </p:cNvPr>
          <p:cNvSpPr/>
          <p:nvPr/>
        </p:nvSpPr>
        <p:spPr>
          <a:xfrm>
            <a:off x="12787313" y="10358438"/>
            <a:ext cx="1843087" cy="614362"/>
          </a:xfrm>
          <a:prstGeom prst="rect">
            <a:avLst/>
          </a:prstGeom>
          <a:solidFill>
            <a:srgbClr val="282C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0972800"/>
          </a:xfrm>
          <a:prstGeom prst="rect">
            <a:avLst/>
          </a:prstGeom>
        </p:spPr>
      </p:pic>
      <p:sp>
        <p:nvSpPr>
          <p:cNvPr id="3" name="Shape 0"/>
          <p:cNvSpPr/>
          <p:nvPr/>
        </p:nvSpPr>
        <p:spPr>
          <a:xfrm>
            <a:off x="0" y="0"/>
            <a:ext cx="14630400" cy="10972800"/>
          </a:xfrm>
          <a:prstGeom prst="rect">
            <a:avLst/>
          </a:prstGeom>
          <a:solidFill>
            <a:srgbClr val="282C32">
              <a:alpha val="80000"/>
            </a:srgbClr>
          </a:solidFill>
          <a:ln/>
        </p:spPr>
      </p:sp>
      <p:sp>
        <p:nvSpPr>
          <p:cNvPr id="4" name="Text 1"/>
          <p:cNvSpPr/>
          <p:nvPr/>
        </p:nvSpPr>
        <p:spPr>
          <a:xfrm>
            <a:off x="2122051" y="3436025"/>
            <a:ext cx="10386179" cy="712708"/>
          </a:xfrm>
          <a:prstGeom prst="rect">
            <a:avLst/>
          </a:prstGeom>
          <a:noFill/>
          <a:ln/>
        </p:spPr>
        <p:txBody>
          <a:bodyPr wrap="none" lIns="0" tIns="0" rIns="0" bIns="0" rtlCol="0" anchor="t"/>
          <a:lstStyle/>
          <a:p>
            <a:pPr marL="0" indent="0" algn="ctr">
              <a:lnSpc>
                <a:spcPts val="5600"/>
              </a:lnSpc>
              <a:buNone/>
            </a:pPr>
            <a:r>
              <a:rPr lang="en-US" sz="4450" b="1" dirty="0">
                <a:solidFill>
                  <a:srgbClr val="9998FF"/>
                </a:solidFill>
                <a:latin typeface="Barlow Bold" pitchFamily="34" charset="0"/>
                <a:ea typeface="Barlow Bold" pitchFamily="34" charset="-122"/>
                <a:cs typeface="Barlow Bold" pitchFamily="34" charset="-120"/>
              </a:rPr>
              <a:t>Utilisateurs Bénéficiaires de VocalSwitch</a:t>
            </a:r>
            <a:endParaRPr lang="en-US" sz="4450" dirty="0"/>
          </a:p>
        </p:txBody>
      </p:sp>
      <p:sp>
        <p:nvSpPr>
          <p:cNvPr id="5" name="Shape 2"/>
          <p:cNvSpPr/>
          <p:nvPr/>
        </p:nvSpPr>
        <p:spPr>
          <a:xfrm>
            <a:off x="758309" y="4717375"/>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6" name="Text 3"/>
          <p:cNvSpPr/>
          <p:nvPr/>
        </p:nvSpPr>
        <p:spPr>
          <a:xfrm>
            <a:off x="941427" y="4790003"/>
            <a:ext cx="121087"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1</a:t>
            </a:r>
            <a:endParaRPr lang="en-US" sz="2650" dirty="0"/>
          </a:p>
        </p:txBody>
      </p:sp>
      <p:sp>
        <p:nvSpPr>
          <p:cNvPr id="7" name="Text 4"/>
          <p:cNvSpPr/>
          <p:nvPr/>
        </p:nvSpPr>
        <p:spPr>
          <a:xfrm>
            <a:off x="1462326" y="4717375"/>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Étudiants</a:t>
            </a:r>
            <a:endParaRPr lang="en-US" sz="2200" dirty="0"/>
          </a:p>
        </p:txBody>
      </p:sp>
      <p:sp>
        <p:nvSpPr>
          <p:cNvPr id="8" name="Text 5"/>
          <p:cNvSpPr/>
          <p:nvPr/>
        </p:nvSpPr>
        <p:spPr>
          <a:xfrm>
            <a:off x="1462326" y="5203508"/>
            <a:ext cx="5744647"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Accès à une transcription structurée, permettant une meilleure organisation des révisions.</a:t>
            </a:r>
            <a:endParaRPr lang="en-US" sz="1700" dirty="0"/>
          </a:p>
        </p:txBody>
      </p:sp>
      <p:sp>
        <p:nvSpPr>
          <p:cNvPr id="9" name="Shape 6"/>
          <p:cNvSpPr/>
          <p:nvPr/>
        </p:nvSpPr>
        <p:spPr>
          <a:xfrm>
            <a:off x="7423547" y="4717375"/>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10" name="Text 7"/>
          <p:cNvSpPr/>
          <p:nvPr/>
        </p:nvSpPr>
        <p:spPr>
          <a:xfrm>
            <a:off x="7571423" y="4790003"/>
            <a:ext cx="191572"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2</a:t>
            </a:r>
            <a:endParaRPr lang="en-US" sz="2650" dirty="0"/>
          </a:p>
        </p:txBody>
      </p:sp>
      <p:sp>
        <p:nvSpPr>
          <p:cNvPr id="11" name="Text 8"/>
          <p:cNvSpPr/>
          <p:nvPr/>
        </p:nvSpPr>
        <p:spPr>
          <a:xfrm>
            <a:off x="8127563" y="4717375"/>
            <a:ext cx="285071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Enseignants</a:t>
            </a:r>
            <a:endParaRPr lang="en-US" sz="2200" dirty="0"/>
          </a:p>
        </p:txBody>
      </p:sp>
      <p:sp>
        <p:nvSpPr>
          <p:cNvPr id="12" name="Text 9"/>
          <p:cNvSpPr/>
          <p:nvPr/>
        </p:nvSpPr>
        <p:spPr>
          <a:xfrm>
            <a:off x="8127563" y="5203508"/>
            <a:ext cx="5744647"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Aide à la structuration de leurs cours et à la mise à disposition de supports complémentaires.</a:t>
            </a:r>
            <a:endParaRPr lang="en-US" sz="1700" dirty="0"/>
          </a:p>
        </p:txBody>
      </p:sp>
      <p:sp>
        <p:nvSpPr>
          <p:cNvPr id="13" name="Shape 10"/>
          <p:cNvSpPr/>
          <p:nvPr/>
        </p:nvSpPr>
        <p:spPr>
          <a:xfrm>
            <a:off x="758309" y="6357223"/>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14" name="Text 11"/>
          <p:cNvSpPr/>
          <p:nvPr/>
        </p:nvSpPr>
        <p:spPr>
          <a:xfrm>
            <a:off x="909638" y="6429851"/>
            <a:ext cx="184666"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3</a:t>
            </a:r>
            <a:endParaRPr lang="en-US" sz="2650" dirty="0"/>
          </a:p>
        </p:txBody>
      </p:sp>
      <p:sp>
        <p:nvSpPr>
          <p:cNvPr id="15" name="Text 12"/>
          <p:cNvSpPr/>
          <p:nvPr/>
        </p:nvSpPr>
        <p:spPr>
          <a:xfrm>
            <a:off x="1462326" y="6357223"/>
            <a:ext cx="3184803"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Étudiants malentendants</a:t>
            </a:r>
            <a:endParaRPr lang="en-US" sz="2200" dirty="0"/>
          </a:p>
        </p:txBody>
      </p:sp>
      <p:sp>
        <p:nvSpPr>
          <p:cNvPr id="16" name="Text 13"/>
          <p:cNvSpPr/>
          <p:nvPr/>
        </p:nvSpPr>
        <p:spPr>
          <a:xfrm>
            <a:off x="1462326" y="6843355"/>
            <a:ext cx="5744647"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Accessibilité accrue grâce à la transcription intégrale des cours.</a:t>
            </a:r>
            <a:endParaRPr lang="en-US" sz="1700" dirty="0"/>
          </a:p>
        </p:txBody>
      </p:sp>
      <p:sp>
        <p:nvSpPr>
          <p:cNvPr id="17" name="Shape 14"/>
          <p:cNvSpPr/>
          <p:nvPr/>
        </p:nvSpPr>
        <p:spPr>
          <a:xfrm>
            <a:off x="7423547" y="6357223"/>
            <a:ext cx="487442" cy="487442"/>
          </a:xfrm>
          <a:prstGeom prst="roundRect">
            <a:avLst>
              <a:gd name="adj" fmla="val 40004"/>
            </a:avLst>
          </a:prstGeom>
          <a:solidFill>
            <a:srgbClr val="282C32"/>
          </a:solidFill>
          <a:ln/>
          <a:effectLst>
            <a:outerShdw blurRad="53340" dist="26670" dir="13500000" algn="bl" rotWithShape="0">
              <a:srgbClr val="FFFFFF">
                <a:alpha val="10000"/>
              </a:srgbClr>
            </a:outerShdw>
          </a:effectLst>
        </p:spPr>
      </p:sp>
      <p:sp>
        <p:nvSpPr>
          <p:cNvPr id="18" name="Text 15"/>
          <p:cNvSpPr/>
          <p:nvPr/>
        </p:nvSpPr>
        <p:spPr>
          <a:xfrm>
            <a:off x="7563803" y="6429851"/>
            <a:ext cx="206931"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4</a:t>
            </a:r>
            <a:endParaRPr lang="en-US" sz="2650" dirty="0"/>
          </a:p>
        </p:txBody>
      </p:sp>
      <p:sp>
        <p:nvSpPr>
          <p:cNvPr id="19" name="Text 16"/>
          <p:cNvSpPr/>
          <p:nvPr/>
        </p:nvSpPr>
        <p:spPr>
          <a:xfrm>
            <a:off x="8127563" y="6357223"/>
            <a:ext cx="4456867" cy="356235"/>
          </a:xfrm>
          <a:prstGeom prst="rect">
            <a:avLst/>
          </a:prstGeom>
          <a:noFill/>
          <a:ln/>
        </p:spPr>
        <p:txBody>
          <a:bodyPr wrap="none" lIns="0" tIns="0" rIns="0" bIns="0" rtlCol="0" anchor="t"/>
          <a:lstStyle/>
          <a:p>
            <a:pPr marL="0" indent="0">
              <a:lnSpc>
                <a:spcPts val="2800"/>
              </a:lnSpc>
              <a:buNone/>
            </a:pPr>
            <a:r>
              <a:rPr lang="en-US" sz="2200" b="1" dirty="0">
                <a:solidFill>
                  <a:srgbClr val="EEEFF5"/>
                </a:solidFill>
                <a:latin typeface="Barlow Bold" pitchFamily="34" charset="0"/>
                <a:ea typeface="Barlow Bold" pitchFamily="34" charset="-122"/>
                <a:cs typeface="Barlow Bold" pitchFamily="34" charset="-120"/>
              </a:rPr>
              <a:t>Universités et centres de formation</a:t>
            </a:r>
            <a:endParaRPr lang="en-US" sz="2200" dirty="0"/>
          </a:p>
        </p:txBody>
      </p:sp>
      <p:sp>
        <p:nvSpPr>
          <p:cNvPr id="20" name="Text 17"/>
          <p:cNvSpPr/>
          <p:nvPr/>
        </p:nvSpPr>
        <p:spPr>
          <a:xfrm>
            <a:off x="8127563" y="6843355"/>
            <a:ext cx="5744647" cy="693420"/>
          </a:xfrm>
          <a:prstGeom prst="rect">
            <a:avLst/>
          </a:prstGeom>
          <a:noFill/>
          <a:ln/>
        </p:spPr>
        <p:txBody>
          <a:bodyPr wrap="square" lIns="0" tIns="0" rIns="0" bIns="0" rtlCol="0" anchor="t"/>
          <a:lstStyle/>
          <a:p>
            <a:pPr marL="0" indent="0">
              <a:lnSpc>
                <a:spcPts val="2700"/>
              </a:lnSpc>
              <a:buNone/>
            </a:pPr>
            <a:r>
              <a:rPr lang="en-US" sz="1700" dirty="0">
                <a:solidFill>
                  <a:srgbClr val="EEEFF5"/>
                </a:solidFill>
                <a:latin typeface="Montserrat" pitchFamily="34" charset="0"/>
                <a:ea typeface="Montserrat" pitchFamily="34" charset="-122"/>
                <a:cs typeface="Montserrat" pitchFamily="34" charset="-120"/>
              </a:rPr>
              <a:t>Amélioration de l’accès à l’information et archivage des cours.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10972800"/>
          </a:xfrm>
          <a:prstGeom prst="rect">
            <a:avLst/>
          </a:prstGeom>
        </p:spPr>
      </p:pic>
      <p:sp>
        <p:nvSpPr>
          <p:cNvPr id="3" name="Text 0"/>
          <p:cNvSpPr/>
          <p:nvPr/>
        </p:nvSpPr>
        <p:spPr>
          <a:xfrm>
            <a:off x="1721167" y="1286828"/>
            <a:ext cx="5701546" cy="712708"/>
          </a:xfrm>
          <a:prstGeom prst="rect">
            <a:avLst/>
          </a:prstGeom>
          <a:noFill/>
          <a:ln/>
        </p:spPr>
        <p:txBody>
          <a:bodyPr wrap="none" lIns="0" tIns="0" rIns="0" bIns="0" rtlCol="0" anchor="t"/>
          <a:lstStyle/>
          <a:p>
            <a:pPr marL="0" indent="0" algn="ctr">
              <a:lnSpc>
                <a:spcPts val="5600"/>
              </a:lnSpc>
              <a:buNone/>
            </a:pPr>
            <a:r>
              <a:rPr lang="en-US" sz="4450" b="1" dirty="0">
                <a:solidFill>
                  <a:srgbClr val="9998FF"/>
                </a:solidFill>
                <a:latin typeface="Barlow Bold" pitchFamily="34" charset="0"/>
                <a:ea typeface="Barlow Bold" pitchFamily="34" charset="-122"/>
                <a:cs typeface="Barlow Bold" pitchFamily="34" charset="-120"/>
              </a:rPr>
              <a:t>Impact et Bénéfices</a:t>
            </a:r>
            <a:endParaRPr lang="en-US" sz="4450" dirty="0"/>
          </a:p>
        </p:txBody>
      </p:sp>
      <p:pic>
        <p:nvPicPr>
          <p:cNvPr id="4" name="Image 1" descr="preencoded.png"/>
          <p:cNvPicPr>
            <a:picLocks noChangeAspect="1"/>
          </p:cNvPicPr>
          <p:nvPr/>
        </p:nvPicPr>
        <p:blipFill>
          <a:blip r:embed="rId4"/>
          <a:stretch>
            <a:fillRect/>
          </a:stretch>
        </p:blipFill>
        <p:spPr>
          <a:xfrm>
            <a:off x="7844076" y="2362319"/>
            <a:ext cx="541615" cy="541615"/>
          </a:xfrm>
          <a:prstGeom prst="rect">
            <a:avLst/>
          </a:prstGeom>
        </p:spPr>
      </p:pic>
      <p:sp>
        <p:nvSpPr>
          <p:cNvPr id="5" name="Text 1"/>
          <p:cNvSpPr/>
          <p:nvPr/>
        </p:nvSpPr>
        <p:spPr>
          <a:xfrm>
            <a:off x="2617708" y="2324457"/>
            <a:ext cx="3150275" cy="356235"/>
          </a:xfrm>
          <a:prstGeom prst="rect">
            <a:avLst/>
          </a:prstGeom>
          <a:noFill/>
          <a:ln/>
        </p:spPr>
        <p:txBody>
          <a:bodyPr wrap="none" lIns="0" tIns="0" rIns="0" bIns="0" rtlCol="0" anchor="t"/>
          <a:lstStyle/>
          <a:p>
            <a:pPr marL="0" indent="0" algn="ctr">
              <a:lnSpc>
                <a:spcPts val="2800"/>
              </a:lnSpc>
              <a:buNone/>
            </a:pPr>
            <a:r>
              <a:rPr lang="en-US" sz="2200" b="1" dirty="0">
                <a:solidFill>
                  <a:srgbClr val="EEEFF5"/>
                </a:solidFill>
                <a:latin typeface="Barlow Bold" pitchFamily="34" charset="0"/>
                <a:ea typeface="Barlow Bold" pitchFamily="34" charset="-122"/>
                <a:cs typeface="Barlow Bold" pitchFamily="34" charset="-120"/>
              </a:rPr>
              <a:t>Inclusion et Accessibilité</a:t>
            </a:r>
            <a:endParaRPr lang="en-US" sz="2200" dirty="0"/>
          </a:p>
        </p:txBody>
      </p:sp>
      <p:sp>
        <p:nvSpPr>
          <p:cNvPr id="6" name="Text 2"/>
          <p:cNvSpPr/>
          <p:nvPr/>
        </p:nvSpPr>
        <p:spPr>
          <a:xfrm>
            <a:off x="758309" y="2810589"/>
            <a:ext cx="6869192" cy="1040130"/>
          </a:xfrm>
          <a:prstGeom prst="rect">
            <a:avLst/>
          </a:prstGeom>
          <a:noFill/>
          <a:ln/>
        </p:spPr>
        <p:txBody>
          <a:bodyPr wrap="square" lIns="0" tIns="0" rIns="0" bIns="0" rtlCol="0" anchor="t"/>
          <a:lstStyle/>
          <a:p>
            <a:pPr marL="0" indent="0" algn="ctr">
              <a:lnSpc>
                <a:spcPts val="2700"/>
              </a:lnSpc>
              <a:buNone/>
            </a:pPr>
            <a:r>
              <a:rPr lang="en-US" sz="1700" dirty="0">
                <a:solidFill>
                  <a:srgbClr val="EEEFF5"/>
                </a:solidFill>
                <a:latin typeface="Montserrat" pitchFamily="34" charset="0"/>
                <a:ea typeface="Montserrat" pitchFamily="34" charset="-122"/>
                <a:cs typeface="Montserrat" pitchFamily="34" charset="-120"/>
              </a:rPr>
              <a:t>Accès à l’apprentissage pour les élèves malentendants ou absents. Amélioration de la compréhension des cours grâce à des transcriptions claires.</a:t>
            </a:r>
            <a:endParaRPr lang="en-US" sz="1700" dirty="0"/>
          </a:p>
        </p:txBody>
      </p:sp>
      <p:pic>
        <p:nvPicPr>
          <p:cNvPr id="7" name="Image 2" descr="preencoded.png"/>
          <p:cNvPicPr>
            <a:picLocks noChangeAspect="1"/>
          </p:cNvPicPr>
          <p:nvPr/>
        </p:nvPicPr>
        <p:blipFill>
          <a:blip r:embed="rId5"/>
          <a:stretch>
            <a:fillRect/>
          </a:stretch>
        </p:blipFill>
        <p:spPr>
          <a:xfrm>
            <a:off x="7844076" y="4538543"/>
            <a:ext cx="541615" cy="541615"/>
          </a:xfrm>
          <a:prstGeom prst="rect">
            <a:avLst/>
          </a:prstGeom>
        </p:spPr>
      </p:pic>
      <p:sp>
        <p:nvSpPr>
          <p:cNvPr id="8" name="Text 3"/>
          <p:cNvSpPr/>
          <p:nvPr/>
        </p:nvSpPr>
        <p:spPr>
          <a:xfrm>
            <a:off x="1578531" y="4500682"/>
            <a:ext cx="5228749" cy="356235"/>
          </a:xfrm>
          <a:prstGeom prst="rect">
            <a:avLst/>
          </a:prstGeom>
          <a:noFill/>
          <a:ln/>
        </p:spPr>
        <p:txBody>
          <a:bodyPr wrap="none" lIns="0" tIns="0" rIns="0" bIns="0" rtlCol="0" anchor="t"/>
          <a:lstStyle/>
          <a:p>
            <a:pPr marL="0" indent="0" algn="ctr">
              <a:lnSpc>
                <a:spcPts val="2800"/>
              </a:lnSpc>
              <a:buNone/>
            </a:pPr>
            <a:r>
              <a:rPr lang="en-US" sz="2200" b="1" dirty="0">
                <a:solidFill>
                  <a:srgbClr val="EEEFF5"/>
                </a:solidFill>
                <a:latin typeface="Barlow Bold" pitchFamily="34" charset="0"/>
                <a:ea typeface="Barlow Bold" pitchFamily="34" charset="-122"/>
                <a:cs typeface="Barlow Bold" pitchFamily="34" charset="-120"/>
              </a:rPr>
              <a:t>Optimisation de l'Organisation des Études</a:t>
            </a:r>
            <a:endParaRPr lang="en-US" sz="2200" dirty="0"/>
          </a:p>
        </p:txBody>
      </p:sp>
      <p:sp>
        <p:nvSpPr>
          <p:cNvPr id="9" name="Text 4"/>
          <p:cNvSpPr/>
          <p:nvPr/>
        </p:nvSpPr>
        <p:spPr>
          <a:xfrm>
            <a:off x="758309" y="4986814"/>
            <a:ext cx="6869192" cy="693420"/>
          </a:xfrm>
          <a:prstGeom prst="rect">
            <a:avLst/>
          </a:prstGeom>
          <a:noFill/>
          <a:ln/>
        </p:spPr>
        <p:txBody>
          <a:bodyPr wrap="square" lIns="0" tIns="0" rIns="0" bIns="0" rtlCol="0" anchor="t"/>
          <a:lstStyle/>
          <a:p>
            <a:pPr marL="0" indent="0" algn="ctr">
              <a:lnSpc>
                <a:spcPts val="2700"/>
              </a:lnSpc>
              <a:buNone/>
            </a:pPr>
            <a:r>
              <a:rPr lang="en-US" sz="1700" dirty="0">
                <a:solidFill>
                  <a:srgbClr val="EEEFF5"/>
                </a:solidFill>
                <a:latin typeface="Montserrat" pitchFamily="34" charset="0"/>
                <a:ea typeface="Montserrat" pitchFamily="34" charset="-122"/>
                <a:cs typeface="Montserrat" pitchFamily="34" charset="-120"/>
              </a:rPr>
              <a:t>Notes propres et bien structurées. Archivage facile pour la révision et l’utilisation future.</a:t>
            </a:r>
            <a:endParaRPr lang="en-US" sz="1700" dirty="0"/>
          </a:p>
        </p:txBody>
      </p:sp>
      <p:pic>
        <p:nvPicPr>
          <p:cNvPr id="10" name="Image 3" descr="preencoded.png"/>
          <p:cNvPicPr>
            <a:picLocks noChangeAspect="1"/>
          </p:cNvPicPr>
          <p:nvPr/>
        </p:nvPicPr>
        <p:blipFill>
          <a:blip r:embed="rId6"/>
          <a:stretch>
            <a:fillRect/>
          </a:stretch>
        </p:blipFill>
        <p:spPr>
          <a:xfrm>
            <a:off x="7844076" y="6368058"/>
            <a:ext cx="541615" cy="541615"/>
          </a:xfrm>
          <a:prstGeom prst="rect">
            <a:avLst/>
          </a:prstGeom>
        </p:spPr>
      </p:pic>
      <p:sp>
        <p:nvSpPr>
          <p:cNvPr id="11" name="Text 5"/>
          <p:cNvSpPr/>
          <p:nvPr/>
        </p:nvSpPr>
        <p:spPr>
          <a:xfrm>
            <a:off x="2662595" y="6330196"/>
            <a:ext cx="3060502" cy="356235"/>
          </a:xfrm>
          <a:prstGeom prst="rect">
            <a:avLst/>
          </a:prstGeom>
          <a:noFill/>
          <a:ln/>
        </p:spPr>
        <p:txBody>
          <a:bodyPr wrap="none" lIns="0" tIns="0" rIns="0" bIns="0" rtlCol="0" anchor="t"/>
          <a:lstStyle/>
          <a:p>
            <a:pPr marL="0" indent="0" algn="ctr">
              <a:lnSpc>
                <a:spcPts val="2800"/>
              </a:lnSpc>
              <a:buNone/>
            </a:pPr>
            <a:r>
              <a:rPr lang="en-US" sz="2200" b="1" dirty="0">
                <a:solidFill>
                  <a:srgbClr val="EEEFF5"/>
                </a:solidFill>
                <a:latin typeface="Barlow Bold" pitchFamily="34" charset="0"/>
                <a:ea typeface="Barlow Bold" pitchFamily="34" charset="-122"/>
                <a:cs typeface="Barlow Bold" pitchFamily="34" charset="-120"/>
              </a:rPr>
              <a:t>Collaboration Renforcée</a:t>
            </a:r>
            <a:endParaRPr lang="en-US" sz="2200" dirty="0"/>
          </a:p>
        </p:txBody>
      </p:sp>
      <p:sp>
        <p:nvSpPr>
          <p:cNvPr id="12" name="Text 6"/>
          <p:cNvSpPr/>
          <p:nvPr/>
        </p:nvSpPr>
        <p:spPr>
          <a:xfrm>
            <a:off x="758309" y="6816328"/>
            <a:ext cx="6869192" cy="693420"/>
          </a:xfrm>
          <a:prstGeom prst="rect">
            <a:avLst/>
          </a:prstGeom>
          <a:noFill/>
          <a:ln/>
        </p:spPr>
        <p:txBody>
          <a:bodyPr wrap="square" lIns="0" tIns="0" rIns="0" bIns="0" rtlCol="0" anchor="t"/>
          <a:lstStyle/>
          <a:p>
            <a:pPr marL="0" indent="0" algn="ctr">
              <a:lnSpc>
                <a:spcPts val="2700"/>
              </a:lnSpc>
              <a:buNone/>
            </a:pPr>
            <a:r>
              <a:rPr lang="en-US" sz="1700" dirty="0">
                <a:solidFill>
                  <a:srgbClr val="EEEFF5"/>
                </a:solidFill>
                <a:latin typeface="Montserrat" pitchFamily="34" charset="0"/>
                <a:ea typeface="Montserrat" pitchFamily="34" charset="-122"/>
                <a:cs typeface="Montserrat" pitchFamily="34" charset="-120"/>
              </a:rPr>
              <a:t>Partage des transcriptions avec les camarades de classe. Ajout de commentaires et discussions autour des cours.</a:t>
            </a:r>
            <a:endParaRPr lang="en-US" sz="1700" dirty="0"/>
          </a:p>
        </p:txBody>
      </p:sp>
      <p:pic>
        <p:nvPicPr>
          <p:cNvPr id="13" name="Image 4" descr="preencoded.png"/>
          <p:cNvPicPr>
            <a:picLocks noChangeAspect="1"/>
          </p:cNvPicPr>
          <p:nvPr/>
        </p:nvPicPr>
        <p:blipFill>
          <a:blip r:embed="rId7"/>
          <a:stretch>
            <a:fillRect/>
          </a:stretch>
        </p:blipFill>
        <p:spPr>
          <a:xfrm>
            <a:off x="7844076" y="8197572"/>
            <a:ext cx="541615" cy="541615"/>
          </a:xfrm>
          <a:prstGeom prst="rect">
            <a:avLst/>
          </a:prstGeom>
        </p:spPr>
      </p:pic>
      <p:sp>
        <p:nvSpPr>
          <p:cNvPr id="14" name="Text 7"/>
          <p:cNvSpPr/>
          <p:nvPr/>
        </p:nvSpPr>
        <p:spPr>
          <a:xfrm>
            <a:off x="2699147" y="8159710"/>
            <a:ext cx="2987516" cy="356235"/>
          </a:xfrm>
          <a:prstGeom prst="rect">
            <a:avLst/>
          </a:prstGeom>
          <a:noFill/>
          <a:ln/>
        </p:spPr>
        <p:txBody>
          <a:bodyPr wrap="none" lIns="0" tIns="0" rIns="0" bIns="0" rtlCol="0" anchor="t"/>
          <a:lstStyle/>
          <a:p>
            <a:pPr marL="0" indent="0" algn="ctr">
              <a:lnSpc>
                <a:spcPts val="2800"/>
              </a:lnSpc>
              <a:buNone/>
            </a:pPr>
            <a:r>
              <a:rPr lang="en-US" sz="2200" b="1" dirty="0">
                <a:solidFill>
                  <a:srgbClr val="EEEFF5"/>
                </a:solidFill>
                <a:latin typeface="Barlow Bold" pitchFamily="34" charset="0"/>
                <a:ea typeface="Barlow Bold" pitchFamily="34" charset="-122"/>
                <a:cs typeface="Barlow Bold" pitchFamily="34" charset="-120"/>
              </a:rPr>
              <a:t>Accès illimité aux cours</a:t>
            </a:r>
            <a:endParaRPr lang="en-US" sz="2200" dirty="0"/>
          </a:p>
        </p:txBody>
      </p:sp>
      <p:sp>
        <p:nvSpPr>
          <p:cNvPr id="15" name="Text 8"/>
          <p:cNvSpPr/>
          <p:nvPr/>
        </p:nvSpPr>
        <p:spPr>
          <a:xfrm>
            <a:off x="758309" y="8645843"/>
            <a:ext cx="6869192" cy="1040130"/>
          </a:xfrm>
          <a:prstGeom prst="rect">
            <a:avLst/>
          </a:prstGeom>
          <a:noFill/>
          <a:ln/>
        </p:spPr>
        <p:txBody>
          <a:bodyPr wrap="square" lIns="0" tIns="0" rIns="0" bIns="0" rtlCol="0" anchor="t"/>
          <a:lstStyle/>
          <a:p>
            <a:pPr marL="0" indent="0" algn="ctr">
              <a:lnSpc>
                <a:spcPts val="2700"/>
              </a:lnSpc>
              <a:buNone/>
            </a:pPr>
            <a:r>
              <a:rPr lang="en-US" sz="1700" dirty="0">
                <a:solidFill>
                  <a:srgbClr val="EEEFF5"/>
                </a:solidFill>
                <a:latin typeface="Montserrat" pitchFamily="34" charset="0"/>
                <a:ea typeface="Montserrat" pitchFamily="34" charset="-122"/>
                <a:cs typeface="Montserrat" pitchFamily="34" charset="-120"/>
              </a:rPr>
              <a:t>Que l’élève soit absent ou présent, il peut toujours récupérer et réviser les cours avec une transcription fidèle et bien structurée.</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10972800"/>
          </a:xfrm>
          <a:prstGeom prst="rect">
            <a:avLst/>
          </a:prstGeom>
        </p:spPr>
      </p:pic>
      <p:sp>
        <p:nvSpPr>
          <p:cNvPr id="3" name="Text 0"/>
          <p:cNvSpPr/>
          <p:nvPr/>
        </p:nvSpPr>
        <p:spPr>
          <a:xfrm>
            <a:off x="6244709" y="2018824"/>
            <a:ext cx="7627382" cy="1425416"/>
          </a:xfrm>
          <a:prstGeom prst="rect">
            <a:avLst/>
          </a:prstGeom>
          <a:noFill/>
          <a:ln/>
        </p:spPr>
        <p:txBody>
          <a:bodyPr wrap="square" lIns="0" tIns="0" rIns="0" bIns="0" rtlCol="0" anchor="t"/>
          <a:lstStyle/>
          <a:p>
            <a:pPr marL="0" indent="0" algn="ctr">
              <a:lnSpc>
                <a:spcPts val="5600"/>
              </a:lnSpc>
              <a:buNone/>
            </a:pPr>
            <a:r>
              <a:rPr lang="en-US" sz="4450" b="1" dirty="0">
                <a:solidFill>
                  <a:srgbClr val="9998FF"/>
                </a:solidFill>
                <a:latin typeface="Barlow Bold" pitchFamily="34" charset="0"/>
                <a:ea typeface="Barlow Bold" pitchFamily="34" charset="-122"/>
                <a:cs typeface="Barlow Bold" pitchFamily="34" charset="-120"/>
              </a:rPr>
              <a:t>Analyse et Conception de VocalSwitch</a:t>
            </a:r>
            <a:endParaRPr lang="en-US" sz="4450" dirty="0"/>
          </a:p>
        </p:txBody>
      </p:sp>
      <p:pic>
        <p:nvPicPr>
          <p:cNvPr id="4" name="Image 1" descr="preencoded.png"/>
          <p:cNvPicPr>
            <a:picLocks noChangeAspect="1"/>
          </p:cNvPicPr>
          <p:nvPr/>
        </p:nvPicPr>
        <p:blipFill>
          <a:blip r:embed="rId4">
            <a:duotone>
              <a:prstClr val="black"/>
              <a:schemeClr val="tx1">
                <a:tint val="45000"/>
                <a:satMod val="400000"/>
              </a:schemeClr>
            </a:duotone>
          </a:blip>
          <a:stretch>
            <a:fillRect/>
          </a:stretch>
        </p:blipFill>
        <p:spPr>
          <a:xfrm>
            <a:off x="6244709" y="3769162"/>
            <a:ext cx="1083231" cy="1612702"/>
          </a:xfrm>
          <a:prstGeom prst="rect">
            <a:avLst/>
          </a:prstGeom>
        </p:spPr>
      </p:pic>
      <p:sp>
        <p:nvSpPr>
          <p:cNvPr id="5" name="Text 1"/>
          <p:cNvSpPr/>
          <p:nvPr/>
        </p:nvSpPr>
        <p:spPr>
          <a:xfrm>
            <a:off x="7652861" y="3985736"/>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Frontend (React.js)</a:t>
            </a:r>
            <a:endParaRPr lang="en-US" sz="2200" dirty="0"/>
          </a:p>
        </p:txBody>
      </p:sp>
      <p:sp>
        <p:nvSpPr>
          <p:cNvPr id="6" name="Text 2"/>
          <p:cNvSpPr/>
          <p:nvPr/>
        </p:nvSpPr>
        <p:spPr>
          <a:xfrm>
            <a:off x="7652861" y="4471868"/>
            <a:ext cx="6219230"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Interface utilisateur dynamique et responsive pour la gestion des transcriptions et des fichiers.</a:t>
            </a:r>
            <a:endParaRPr lang="en-US" sz="1700" dirty="0"/>
          </a:p>
        </p:txBody>
      </p:sp>
      <p:pic>
        <p:nvPicPr>
          <p:cNvPr id="7" name="Image 2" descr="preencoded.png"/>
          <p:cNvPicPr>
            <a:picLocks noChangeAspect="1"/>
          </p:cNvPicPr>
          <p:nvPr/>
        </p:nvPicPr>
        <p:blipFill>
          <a:blip r:embed="rId5">
            <a:duotone>
              <a:prstClr val="black"/>
              <a:schemeClr val="tx1">
                <a:tint val="45000"/>
                <a:satMod val="400000"/>
              </a:schemeClr>
            </a:duotone>
          </a:blip>
          <a:stretch>
            <a:fillRect/>
          </a:stretch>
        </p:blipFill>
        <p:spPr>
          <a:xfrm>
            <a:off x="6244709" y="5381863"/>
            <a:ext cx="1083231" cy="1959412"/>
          </a:xfrm>
          <a:prstGeom prst="rect">
            <a:avLst/>
          </a:prstGeom>
        </p:spPr>
      </p:pic>
      <p:sp>
        <p:nvSpPr>
          <p:cNvPr id="8" name="Text 3"/>
          <p:cNvSpPr/>
          <p:nvPr/>
        </p:nvSpPr>
        <p:spPr>
          <a:xfrm>
            <a:off x="7652861" y="5598438"/>
            <a:ext cx="3454718"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Backend (Node.js, Express)</a:t>
            </a:r>
            <a:endParaRPr lang="en-US" sz="2200" dirty="0"/>
          </a:p>
        </p:txBody>
      </p:sp>
      <p:sp>
        <p:nvSpPr>
          <p:cNvPr id="9" name="Text 4"/>
          <p:cNvSpPr/>
          <p:nvPr/>
        </p:nvSpPr>
        <p:spPr>
          <a:xfrm>
            <a:off x="7652861" y="6084570"/>
            <a:ext cx="6219230" cy="104013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API REST permettant le traitement des requêtes, la gestion des utilisateurs et l’interaction avec la base de données.</a:t>
            </a:r>
            <a:endParaRPr lang="en-US" sz="1700" dirty="0"/>
          </a:p>
        </p:txBody>
      </p:sp>
      <p:pic>
        <p:nvPicPr>
          <p:cNvPr id="10" name="Image 3" descr="preencoded.png"/>
          <p:cNvPicPr>
            <a:picLocks noChangeAspect="1"/>
          </p:cNvPicPr>
          <p:nvPr/>
        </p:nvPicPr>
        <p:blipFill>
          <a:blip r:embed="rId6">
            <a:duotone>
              <a:prstClr val="black"/>
              <a:schemeClr val="tx1">
                <a:tint val="45000"/>
                <a:satMod val="400000"/>
              </a:schemeClr>
            </a:duotone>
          </a:blip>
          <a:stretch>
            <a:fillRect/>
          </a:stretch>
        </p:blipFill>
        <p:spPr>
          <a:xfrm>
            <a:off x="6244709" y="7341275"/>
            <a:ext cx="1083231" cy="1612702"/>
          </a:xfrm>
          <a:prstGeom prst="rect">
            <a:avLst/>
          </a:prstGeom>
        </p:spPr>
      </p:pic>
      <p:sp>
        <p:nvSpPr>
          <p:cNvPr id="11" name="Text 5"/>
          <p:cNvSpPr/>
          <p:nvPr/>
        </p:nvSpPr>
        <p:spPr>
          <a:xfrm>
            <a:off x="7652861" y="7557849"/>
            <a:ext cx="3886200" cy="356235"/>
          </a:xfrm>
          <a:prstGeom prst="rect">
            <a:avLst/>
          </a:prstGeom>
          <a:noFill/>
          <a:ln/>
        </p:spPr>
        <p:txBody>
          <a:bodyPr wrap="none" lIns="0" tIns="0" rIns="0" bIns="0" rtlCol="0" anchor="t"/>
          <a:lstStyle/>
          <a:p>
            <a:pPr marL="0" indent="0" algn="l">
              <a:lnSpc>
                <a:spcPts val="2800"/>
              </a:lnSpc>
              <a:buNone/>
            </a:pPr>
            <a:r>
              <a:rPr lang="en-US" sz="2200" dirty="0">
                <a:solidFill>
                  <a:srgbClr val="EEEFF5"/>
                </a:solidFill>
                <a:latin typeface="Barlow Bold" panose="020B0604020202020204" charset="0"/>
              </a:rPr>
              <a:t>IA de transcription </a:t>
            </a:r>
          </a:p>
        </p:txBody>
      </p:sp>
      <p:sp>
        <p:nvSpPr>
          <p:cNvPr id="12" name="Text 6"/>
          <p:cNvSpPr/>
          <p:nvPr/>
        </p:nvSpPr>
        <p:spPr>
          <a:xfrm>
            <a:off x="7652861" y="8043982"/>
            <a:ext cx="6219230"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rPr>
              <a:t>API Whisper (OpenAI) ou Deepgram.</a:t>
            </a:r>
            <a:endParaRPr lang="en-US" sz="1700" dirty="0"/>
          </a:p>
        </p:txBody>
      </p:sp>
      <p:sp>
        <p:nvSpPr>
          <p:cNvPr id="13" name="Rectangle 12">
            <a:extLst>
              <a:ext uri="{FF2B5EF4-FFF2-40B4-BE49-F238E27FC236}">
                <a16:creationId xmlns:a16="http://schemas.microsoft.com/office/drawing/2014/main" id="{2D10D1AC-00D9-7EBE-3F5C-265F236BAB11}"/>
              </a:ext>
            </a:extLst>
          </p:cNvPr>
          <p:cNvSpPr/>
          <p:nvPr/>
        </p:nvSpPr>
        <p:spPr>
          <a:xfrm>
            <a:off x="12787313" y="10358438"/>
            <a:ext cx="1843087" cy="614362"/>
          </a:xfrm>
          <a:prstGeom prst="rect">
            <a:avLst/>
          </a:prstGeom>
          <a:solidFill>
            <a:srgbClr val="282C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Text 6">
            <a:extLst>
              <a:ext uri="{FF2B5EF4-FFF2-40B4-BE49-F238E27FC236}">
                <a16:creationId xmlns:a16="http://schemas.microsoft.com/office/drawing/2014/main" id="{4D4B5DFB-4E94-B9E0-FD62-9C324BAFBE95}"/>
              </a:ext>
            </a:extLst>
          </p:cNvPr>
          <p:cNvSpPr/>
          <p:nvPr/>
        </p:nvSpPr>
        <p:spPr>
          <a:xfrm>
            <a:off x="7609998" y="9656684"/>
            <a:ext cx="6219230" cy="693420"/>
          </a:xfrm>
          <a:prstGeom prst="rect">
            <a:avLst/>
          </a:prstGeom>
          <a:noFill/>
          <a:ln/>
        </p:spPr>
        <p:txBody>
          <a:bodyPr wrap="square" lIns="0" tIns="0" rIns="0" bIns="0" rtlCol="0" anchor="t"/>
          <a:lstStyle/>
          <a:p>
            <a:pPr marL="0" indent="0" algn="l">
              <a:lnSpc>
                <a:spcPts val="2700"/>
              </a:lnSpc>
              <a:buNone/>
            </a:pPr>
            <a:r>
              <a:rPr lang="en-US" sz="1700" dirty="0">
                <a:solidFill>
                  <a:srgbClr val="EEEFF5"/>
                </a:solidFill>
                <a:latin typeface="Montserrat" pitchFamily="34" charset="0"/>
                <a:ea typeface="Montserrat" pitchFamily="34" charset="-122"/>
                <a:cs typeface="Montserrat" pitchFamily="34" charset="-120"/>
              </a:rPr>
              <a:t>Stockage des fichiers audio, transcriptions et informations utilisateurs.</a:t>
            </a:r>
            <a:endParaRPr lang="en-US" sz="1700" dirty="0"/>
          </a:p>
        </p:txBody>
      </p:sp>
      <p:sp>
        <p:nvSpPr>
          <p:cNvPr id="17" name="Text 5">
            <a:extLst>
              <a:ext uri="{FF2B5EF4-FFF2-40B4-BE49-F238E27FC236}">
                <a16:creationId xmlns:a16="http://schemas.microsoft.com/office/drawing/2014/main" id="{132729B7-5B4F-3817-8C85-41DC4424FF51}"/>
              </a:ext>
            </a:extLst>
          </p:cNvPr>
          <p:cNvSpPr/>
          <p:nvPr/>
        </p:nvSpPr>
        <p:spPr>
          <a:xfrm>
            <a:off x="7652861" y="9191684"/>
            <a:ext cx="3886200" cy="356235"/>
          </a:xfrm>
          <a:prstGeom prst="rect">
            <a:avLst/>
          </a:prstGeom>
          <a:noFill/>
          <a:ln/>
        </p:spPr>
        <p:txBody>
          <a:bodyPr wrap="none" lIns="0" tIns="0" rIns="0" bIns="0" rtlCol="0" anchor="t"/>
          <a:lstStyle/>
          <a:p>
            <a:pPr marL="0" indent="0" algn="l">
              <a:lnSpc>
                <a:spcPts val="2800"/>
              </a:lnSpc>
              <a:buNone/>
            </a:pPr>
            <a:r>
              <a:rPr lang="en-US" sz="2200" b="1" dirty="0">
                <a:solidFill>
                  <a:srgbClr val="EEEFF5"/>
                </a:solidFill>
                <a:latin typeface="Barlow Bold" pitchFamily="34" charset="0"/>
                <a:ea typeface="Barlow Bold" pitchFamily="34" charset="-122"/>
                <a:cs typeface="Barlow Bold" pitchFamily="34" charset="-120"/>
              </a:rPr>
              <a:t>Base de données (PostgreSQL)</a:t>
            </a:r>
            <a:endParaRPr lang="en-US" sz="2200" dirty="0"/>
          </a:p>
        </p:txBody>
      </p:sp>
      <p:grpSp>
        <p:nvGrpSpPr>
          <p:cNvPr id="19" name="Groupe 18">
            <a:extLst>
              <a:ext uri="{FF2B5EF4-FFF2-40B4-BE49-F238E27FC236}">
                <a16:creationId xmlns:a16="http://schemas.microsoft.com/office/drawing/2014/main" id="{828FADB5-6689-5344-F6DF-D0C5EE2C1AFA}"/>
              </a:ext>
            </a:extLst>
          </p:cNvPr>
          <p:cNvGrpSpPr/>
          <p:nvPr/>
        </p:nvGrpSpPr>
        <p:grpSpPr>
          <a:xfrm>
            <a:off x="6244709" y="8850333"/>
            <a:ext cx="1083231" cy="1612702"/>
            <a:chOff x="6244709" y="8850333"/>
            <a:chExt cx="1083231" cy="1612702"/>
          </a:xfrm>
        </p:grpSpPr>
        <p:pic>
          <p:nvPicPr>
            <p:cNvPr id="14" name="Image 3" descr="preencoded.png">
              <a:extLst>
                <a:ext uri="{FF2B5EF4-FFF2-40B4-BE49-F238E27FC236}">
                  <a16:creationId xmlns:a16="http://schemas.microsoft.com/office/drawing/2014/main" id="{B4E0E631-D6ED-2237-1C00-ED11499208B9}"/>
                </a:ext>
              </a:extLst>
            </p:cNvPr>
            <p:cNvPicPr>
              <a:picLocks noChangeAspect="1"/>
            </p:cNvPicPr>
            <p:nvPr/>
          </p:nvPicPr>
          <p:blipFill>
            <a:blip r:embed="rId6">
              <a:duotone>
                <a:prstClr val="black"/>
                <a:schemeClr val="tx1">
                  <a:tint val="45000"/>
                  <a:satMod val="400000"/>
                </a:schemeClr>
              </a:duotone>
            </a:blip>
            <a:stretch>
              <a:fillRect/>
            </a:stretch>
          </p:blipFill>
          <p:spPr>
            <a:xfrm>
              <a:off x="6244709" y="8850333"/>
              <a:ext cx="1083231" cy="1612702"/>
            </a:xfrm>
            <a:prstGeom prst="rect">
              <a:avLst/>
            </a:prstGeom>
          </p:spPr>
        </p:pic>
        <p:sp>
          <p:nvSpPr>
            <p:cNvPr id="18" name="Rectangle 17">
              <a:extLst>
                <a:ext uri="{FF2B5EF4-FFF2-40B4-BE49-F238E27FC236}">
                  <a16:creationId xmlns:a16="http://schemas.microsoft.com/office/drawing/2014/main" id="{0A41ABB5-8C80-EAE2-E8B6-315DC21A415E}"/>
                </a:ext>
              </a:extLst>
            </p:cNvPr>
            <p:cNvSpPr/>
            <p:nvPr/>
          </p:nvSpPr>
          <p:spPr>
            <a:xfrm>
              <a:off x="6418302" y="9369801"/>
              <a:ext cx="649248" cy="593349"/>
            </a:xfrm>
            <a:prstGeom prst="rect">
              <a:avLst/>
            </a:prstGeom>
            <a:solidFill>
              <a:srgbClr val="22222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5" name="Text 15">
            <a:extLst>
              <a:ext uri="{FF2B5EF4-FFF2-40B4-BE49-F238E27FC236}">
                <a16:creationId xmlns:a16="http://schemas.microsoft.com/office/drawing/2014/main" id="{69D99F13-8771-E5E8-6E73-5F05A5B0B71F}"/>
              </a:ext>
            </a:extLst>
          </p:cNvPr>
          <p:cNvSpPr/>
          <p:nvPr/>
        </p:nvSpPr>
        <p:spPr>
          <a:xfrm>
            <a:off x="6661665" y="9468862"/>
            <a:ext cx="347187" cy="342067"/>
          </a:xfrm>
          <a:prstGeom prst="rect">
            <a:avLst/>
          </a:prstGeom>
          <a:noFill/>
          <a:ln/>
        </p:spPr>
        <p:txBody>
          <a:bodyPr wrap="none" lIns="0" tIns="0" rIns="0" bIns="0" rtlCol="0" anchor="t"/>
          <a:lstStyle/>
          <a:p>
            <a:pPr marL="0" indent="0" algn="ctr">
              <a:lnSpc>
                <a:spcPts val="2650"/>
              </a:lnSpc>
              <a:buNone/>
            </a:pPr>
            <a:r>
              <a:rPr lang="en-US" sz="2650" b="1" dirty="0">
                <a:solidFill>
                  <a:srgbClr val="EEEFF5"/>
                </a:solidFill>
                <a:latin typeface="Barlow Bold" pitchFamily="34" charset="0"/>
                <a:ea typeface="Barlow Bold" pitchFamily="34" charset="-122"/>
                <a:cs typeface="Barlow Bold" pitchFamily="34" charset="-120"/>
              </a:rPr>
              <a:t>4</a:t>
            </a:r>
            <a:endParaRPr lang="en-US" sz="2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E4FF"/>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10972800"/>
          </a:xfrm>
          <a:prstGeom prst="rect">
            <a:avLst/>
          </a:prstGeom>
        </p:spPr>
      </p:pic>
      <p:sp>
        <p:nvSpPr>
          <p:cNvPr id="4" name="Text 1"/>
          <p:cNvSpPr/>
          <p:nvPr/>
        </p:nvSpPr>
        <p:spPr>
          <a:xfrm>
            <a:off x="758309" y="3842266"/>
            <a:ext cx="7627382" cy="2348984"/>
          </a:xfrm>
          <a:prstGeom prst="rect">
            <a:avLst/>
          </a:prstGeom>
          <a:noFill/>
          <a:ln/>
        </p:spPr>
        <p:txBody>
          <a:bodyPr wrap="square" lIns="0" tIns="0" rIns="0" bIns="0" rtlCol="0" anchor="t"/>
          <a:lstStyle/>
          <a:p>
            <a:pPr marL="0" indent="0" algn="just">
              <a:lnSpc>
                <a:spcPts val="2700"/>
              </a:lnSpc>
              <a:buNone/>
            </a:pPr>
            <a:r>
              <a:rPr lang="en-US" sz="2000" dirty="0">
                <a:solidFill>
                  <a:srgbClr val="EEEFF5"/>
                </a:solidFill>
                <a:latin typeface="Montserrat" pitchFamily="34" charset="0"/>
                <a:ea typeface="Montserrat" pitchFamily="34" charset="-122"/>
                <a:cs typeface="Montserrat" pitchFamily="34" charset="-120"/>
              </a:rPr>
              <a:t>VocalSwitch est bien plus qu’un simple outil de transcription ; c’est une révolution dans l’apprentissage moderne. En éliminant les barrières liées à l’absentéisme, aux difficultés </a:t>
            </a:r>
            <a:r>
              <a:rPr lang="en-US" sz="2000" dirty="0" err="1">
                <a:solidFill>
                  <a:srgbClr val="EEEFF5"/>
                </a:solidFill>
                <a:latin typeface="Montserrat" pitchFamily="34" charset="0"/>
                <a:ea typeface="Montserrat" pitchFamily="34" charset="-122"/>
                <a:cs typeface="Montserrat" pitchFamily="34" charset="-120"/>
              </a:rPr>
              <a:t>d’écoute</a:t>
            </a:r>
            <a:r>
              <a:rPr lang="en-US" sz="2000" dirty="0">
                <a:solidFill>
                  <a:srgbClr val="EEEFF5"/>
                </a:solidFill>
                <a:latin typeface="Montserrat" pitchFamily="34" charset="0"/>
                <a:ea typeface="Montserrat" pitchFamily="34" charset="-122"/>
                <a:cs typeface="Montserrat" pitchFamily="34" charset="-120"/>
              </a:rPr>
              <a:t> et à la prise de notes, la plateforme favorise un </a:t>
            </a:r>
            <a:r>
              <a:rPr lang="en-US" sz="2000" dirty="0" err="1">
                <a:solidFill>
                  <a:srgbClr val="EEEFF5"/>
                </a:solidFill>
                <a:latin typeface="Montserrat" pitchFamily="34" charset="0"/>
                <a:ea typeface="Montserrat" pitchFamily="34" charset="-122"/>
                <a:cs typeface="Montserrat" pitchFamily="34" charset="-120"/>
              </a:rPr>
              <a:t>accès</a:t>
            </a:r>
            <a:r>
              <a:rPr lang="en-US" sz="2000" dirty="0">
                <a:solidFill>
                  <a:srgbClr val="EEEFF5"/>
                </a:solidFill>
                <a:latin typeface="Montserrat" pitchFamily="34" charset="0"/>
                <a:ea typeface="Montserrat" pitchFamily="34" charset="-122"/>
                <a:cs typeface="Montserrat" pitchFamily="34" charset="-120"/>
              </a:rPr>
              <a:t> équitable au savoir et optimise la compréhension des étudiants.</a:t>
            </a:r>
            <a:endParaRPr lang="en-US" sz="2000" dirty="0"/>
          </a:p>
        </p:txBody>
      </p:sp>
      <p:sp>
        <p:nvSpPr>
          <p:cNvPr id="5" name="Text 2"/>
          <p:cNvSpPr/>
          <p:nvPr/>
        </p:nvSpPr>
        <p:spPr>
          <a:xfrm>
            <a:off x="758309" y="6530102"/>
            <a:ext cx="7627382" cy="1508998"/>
          </a:xfrm>
          <a:prstGeom prst="rect">
            <a:avLst/>
          </a:prstGeom>
          <a:noFill/>
          <a:ln/>
        </p:spPr>
        <p:txBody>
          <a:bodyPr wrap="square" lIns="0" tIns="0" rIns="0" bIns="0" rtlCol="0" anchor="t"/>
          <a:lstStyle/>
          <a:p>
            <a:pPr marL="0" indent="0" algn="just">
              <a:lnSpc>
                <a:spcPts val="2700"/>
              </a:lnSpc>
              <a:buNone/>
            </a:pPr>
            <a:r>
              <a:rPr lang="en-US" sz="2000" dirty="0">
                <a:solidFill>
                  <a:srgbClr val="EEEFF5"/>
                </a:solidFill>
                <a:latin typeface="Montserrat" pitchFamily="34" charset="0"/>
                <a:ea typeface="Montserrat" pitchFamily="34" charset="-122"/>
                <a:cs typeface="Montserrat" pitchFamily="34" charset="-120"/>
              </a:rPr>
              <a:t>En s’intégrant dans le système éducatif, VocalSwitch transforme la manière dont les cours sont suivis, partagés et révisés, ouvrant ainsi la voie à une éducation plus inclusive, plus accessible et plus efficace.</a:t>
            </a:r>
            <a:endParaRPr lang="en-US" sz="2000" dirty="0"/>
          </a:p>
        </p:txBody>
      </p:sp>
      <p:sp>
        <p:nvSpPr>
          <p:cNvPr id="6" name="Text 3"/>
          <p:cNvSpPr/>
          <p:nvPr/>
        </p:nvSpPr>
        <p:spPr>
          <a:xfrm>
            <a:off x="794564" y="8674000"/>
            <a:ext cx="7627382" cy="983575"/>
          </a:xfrm>
          <a:prstGeom prst="rect">
            <a:avLst/>
          </a:prstGeom>
          <a:noFill/>
          <a:ln/>
        </p:spPr>
        <p:txBody>
          <a:bodyPr wrap="none" lIns="0" tIns="0" rIns="0" bIns="0" rtlCol="0" anchor="t"/>
          <a:lstStyle/>
          <a:p>
            <a:pPr marL="0" indent="0" algn="ctr">
              <a:lnSpc>
                <a:spcPts val="7700"/>
              </a:lnSpc>
              <a:buNone/>
            </a:pPr>
            <a:r>
              <a:rPr lang="en-US" sz="6150" dirty="0">
                <a:solidFill>
                  <a:srgbClr val="EEEFF5"/>
                </a:solidFill>
                <a:latin typeface="Montserrat" pitchFamily="2" charset="0"/>
                <a:ea typeface="Barlow Bold" pitchFamily="34" charset="-122"/>
                <a:cs typeface="Barlow Bold" pitchFamily="34" charset="-120"/>
              </a:rPr>
              <a:t>InovTeam</a:t>
            </a:r>
            <a:endParaRPr lang="en-US" sz="6150" dirty="0">
              <a:solidFill>
                <a:srgbClr val="EEEFF5"/>
              </a:solidFill>
              <a:latin typeface="Montserrat" pitchFamily="2"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66BA06F4-4475-1B05-F504-2C53BC211638}"/>
              </a:ext>
            </a:extLst>
          </p:cNvPr>
          <p:cNvSpPr txBox="1"/>
          <p:nvPr/>
        </p:nvSpPr>
        <p:spPr>
          <a:xfrm>
            <a:off x="1352550" y="3593574"/>
            <a:ext cx="11544300" cy="3785652"/>
          </a:xfrm>
          <a:prstGeom prst="rect">
            <a:avLst/>
          </a:prstGeom>
          <a:noFill/>
        </p:spPr>
        <p:txBody>
          <a:bodyPr wrap="square" rtlCol="0">
            <a:spAutoFit/>
          </a:bodyPr>
          <a:lstStyle/>
          <a:p>
            <a:pPr algn="ctr"/>
            <a:r>
              <a:rPr lang="fr-FR" sz="6000" i="0" cap="all" dirty="0">
                <a:solidFill>
                  <a:srgbClr val="EEEFF5"/>
                </a:solidFill>
                <a:effectLst/>
                <a:latin typeface="Montserrat" pitchFamily="2" charset="0"/>
              </a:rPr>
              <a:t>Présentation d'un prototype de VocalSwitch</a:t>
            </a:r>
          </a:p>
          <a:p>
            <a:pPr algn="ctr"/>
            <a:endParaRPr lang="fr-FR" sz="6000" dirty="0">
              <a:solidFill>
                <a:srgbClr val="EEEFF5"/>
              </a:solidFill>
              <a:latin typeface="Montserrat" pitchFamily="2" charset="0"/>
            </a:endParaRPr>
          </a:p>
        </p:txBody>
      </p:sp>
      <p:sp>
        <p:nvSpPr>
          <p:cNvPr id="4" name="Rectangle 3">
            <a:extLst>
              <a:ext uri="{FF2B5EF4-FFF2-40B4-BE49-F238E27FC236}">
                <a16:creationId xmlns:a16="http://schemas.microsoft.com/office/drawing/2014/main" id="{3A2F07F8-F24F-D9A1-B520-9D858494D57E}"/>
              </a:ext>
            </a:extLst>
          </p:cNvPr>
          <p:cNvSpPr/>
          <p:nvPr/>
        </p:nvSpPr>
        <p:spPr>
          <a:xfrm>
            <a:off x="12787313" y="10358438"/>
            <a:ext cx="1843087" cy="614362"/>
          </a:xfrm>
          <a:prstGeom prst="rect">
            <a:avLst/>
          </a:prstGeom>
          <a:solidFill>
            <a:srgbClr val="282C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2170753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1410</TotalTime>
  <Words>865</Words>
  <Application>Microsoft Office PowerPoint</Application>
  <PresentationFormat>Personnalisé</PresentationFormat>
  <Paragraphs>97</Paragraphs>
  <Slides>11</Slides>
  <Notes>8</Notes>
  <HiddenSlides>0</HiddenSlides>
  <MMClips>2</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11</vt:i4>
      </vt:variant>
    </vt:vector>
  </HeadingPairs>
  <TitlesOfParts>
    <vt:vector size="15" baseType="lpstr">
      <vt:lpstr>Barlow Bold</vt:lpstr>
      <vt:lpstr>Montserrat</vt:lpstr>
      <vt:lpstr>Arial</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OLADER AKPOFO</cp:lastModifiedBy>
  <cp:revision>17</cp:revision>
  <dcterms:created xsi:type="dcterms:W3CDTF">2025-02-14T04:33:07Z</dcterms:created>
  <dcterms:modified xsi:type="dcterms:W3CDTF">2025-02-19T21:46:54Z</dcterms:modified>
</cp:coreProperties>
</file>